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8" r:id="rId3"/>
    <p:sldId id="292" r:id="rId4"/>
    <p:sldId id="296" r:id="rId5"/>
    <p:sldId id="297" r:id="rId6"/>
    <p:sldId id="287" r:id="rId7"/>
    <p:sldId id="290" r:id="rId8"/>
    <p:sldId id="291" r:id="rId9"/>
    <p:sldId id="267" r:id="rId10"/>
    <p:sldId id="293" r:id="rId11"/>
    <p:sldId id="294" r:id="rId12"/>
    <p:sldId id="268" r:id="rId13"/>
    <p:sldId id="295" r:id="rId14"/>
    <p:sldId id="282" r:id="rId15"/>
    <p:sldId id="283" r:id="rId16"/>
    <p:sldId id="270" r:id="rId17"/>
    <p:sldId id="280" r:id="rId18"/>
    <p:sldId id="281" r:id="rId19"/>
    <p:sldId id="271" r:id="rId20"/>
    <p:sldId id="278" r:id="rId21"/>
    <p:sldId id="279" r:id="rId22"/>
    <p:sldId id="272" r:id="rId23"/>
    <p:sldId id="277" r:id="rId24"/>
    <p:sldId id="273" r:id="rId25"/>
    <p:sldId id="275" r:id="rId26"/>
    <p:sldId id="276" r:id="rId27"/>
    <p:sldId id="299" r:id="rId28"/>
    <p:sldId id="303" r:id="rId29"/>
    <p:sldId id="300" r:id="rId30"/>
    <p:sldId id="301" r:id="rId31"/>
    <p:sldId id="302" r:id="rId32"/>
    <p:sldId id="274" r:id="rId33"/>
    <p:sldId id="264" r:id="rId34"/>
    <p:sldId id="265" r:id="rId35"/>
    <p:sldId id="266" r:id="rId36"/>
    <p:sldId id="28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FFFFFF"/>
                </a:solidFill>
              </a:rPr>
              <a:t>Tarek A Abulezz</a:t>
            </a:r>
            <a:r>
              <a:rPr lang="en-US" sz="1200">
                <a:solidFill>
                  <a:srgbClr val="FFFFFF"/>
                </a:solidFill>
                <a:latin typeface="Tahoma" pitchFamily="34" charset="0"/>
              </a:rPr>
              <a:t> </a:t>
            </a:r>
            <a:r>
              <a:rPr lang="en-US">
                <a:solidFill>
                  <a:srgbClr val="FFFFFF"/>
                </a:solidFill>
              </a:rPr>
              <a:t>MD</a:t>
            </a:r>
          </a:p>
        </p:txBody>
      </p:sp>
      <p:sp>
        <p:nvSpPr>
          <p:cNvPr id="5" name="Rectangle 5"/>
          <p:cNvSpPr>
            <a:spLocks noGrp="1" noChangeArrowheads="1"/>
          </p:cNvSpPr>
          <p:nvPr>
            <p:ph type="dt" sz="half" idx="11"/>
          </p:nvPr>
        </p:nvSpPr>
        <p:spPr>
          <a:ln/>
        </p:spPr>
        <p:txBody>
          <a:bodyPr/>
          <a:lstStyle>
            <a:lvl1pPr>
              <a:defRPr/>
            </a:lvl1pPr>
          </a:lstStyle>
          <a:p>
            <a:pPr>
              <a:defRPr/>
            </a:pPr>
            <a:r>
              <a:rPr lang="en-US" dirty="0" smtClean="0">
                <a:solidFill>
                  <a:srgbClr val="FFFFFF"/>
                </a:solidFill>
              </a:rPr>
              <a:t>2016</a:t>
            </a:r>
            <a:endParaRPr lang="en-US"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FFFFFF"/>
                </a:solidFill>
              </a:rPr>
              <a:t>Tarek A Abulezz</a:t>
            </a:r>
            <a:r>
              <a:rPr lang="en-US" sz="1200">
                <a:solidFill>
                  <a:srgbClr val="FFFFFF"/>
                </a:solidFill>
                <a:latin typeface="Tahoma" pitchFamily="34" charset="0"/>
              </a:rPr>
              <a:t> </a:t>
            </a:r>
            <a:r>
              <a:rPr lang="en-US">
                <a:solidFill>
                  <a:srgbClr val="FFFFFF"/>
                </a:solidFill>
              </a:rPr>
              <a:t>MD</a:t>
            </a:r>
          </a:p>
        </p:txBody>
      </p:sp>
      <p:sp>
        <p:nvSpPr>
          <p:cNvPr id="5" name="Rectangle 5"/>
          <p:cNvSpPr>
            <a:spLocks noGrp="1" noChangeArrowheads="1"/>
          </p:cNvSpPr>
          <p:nvPr>
            <p:ph type="dt" sz="half" idx="11"/>
          </p:nvPr>
        </p:nvSpPr>
        <p:spPr>
          <a:ln/>
        </p:spPr>
        <p:txBody>
          <a:bodyPr/>
          <a:lstStyle>
            <a:lvl1pPr>
              <a:defRPr/>
            </a:lvl1pPr>
          </a:lstStyle>
          <a:p>
            <a:pPr>
              <a:defRPr/>
            </a:pPr>
            <a:r>
              <a:rPr lang="en-US" dirty="0" smtClean="0">
                <a:solidFill>
                  <a:srgbClr val="FFFFFF"/>
                </a:solidFill>
              </a:rPr>
              <a:t>2016</a:t>
            </a:r>
            <a:endParaRPr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FFFFFF"/>
                </a:solidFill>
              </a:rPr>
              <a:t>Tarek A Abulezz</a:t>
            </a:r>
            <a:r>
              <a:rPr lang="en-US" sz="1200">
                <a:solidFill>
                  <a:srgbClr val="FFFFFF"/>
                </a:solidFill>
                <a:latin typeface="Tahoma" pitchFamily="34" charset="0"/>
              </a:rPr>
              <a:t> </a:t>
            </a:r>
            <a:r>
              <a:rPr lang="en-US">
                <a:solidFill>
                  <a:srgbClr val="FFFFFF"/>
                </a:solidFill>
              </a:rPr>
              <a:t>MD</a:t>
            </a:r>
          </a:p>
        </p:txBody>
      </p:sp>
      <p:sp>
        <p:nvSpPr>
          <p:cNvPr id="5" name="Rectangle 5"/>
          <p:cNvSpPr>
            <a:spLocks noGrp="1" noChangeArrowheads="1"/>
          </p:cNvSpPr>
          <p:nvPr>
            <p:ph type="dt" sz="half" idx="11"/>
          </p:nvPr>
        </p:nvSpPr>
        <p:spPr>
          <a:ln/>
        </p:spPr>
        <p:txBody>
          <a:bodyPr/>
          <a:lstStyle>
            <a:lvl1pPr>
              <a:defRPr/>
            </a:lvl1pPr>
          </a:lstStyle>
          <a:p>
            <a:pPr>
              <a:defRPr/>
            </a:pPr>
            <a:r>
              <a:rPr lang="en-US" dirty="0" smtClean="0">
                <a:solidFill>
                  <a:srgbClr val="FFFFFF"/>
                </a:solidFill>
              </a:rPr>
              <a:t>2016</a:t>
            </a:r>
            <a:endParaRPr lang="en-US"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250825" y="1341438"/>
            <a:ext cx="4244975"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341438"/>
            <a:ext cx="4244975"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FFFFFF"/>
                </a:solidFill>
              </a:rPr>
              <a:t>Tarek A Abulezz</a:t>
            </a:r>
            <a:r>
              <a:rPr lang="en-US" sz="1200">
                <a:solidFill>
                  <a:srgbClr val="FFFFFF"/>
                </a:solidFill>
                <a:latin typeface="Tahoma" pitchFamily="34" charset="0"/>
              </a:rPr>
              <a:t> </a:t>
            </a:r>
            <a:r>
              <a:rPr lang="en-US">
                <a:solidFill>
                  <a:srgbClr val="FFFFFF"/>
                </a:solidFill>
              </a:rPr>
              <a:t>MD</a:t>
            </a:r>
          </a:p>
        </p:txBody>
      </p:sp>
      <p:sp>
        <p:nvSpPr>
          <p:cNvPr id="6" name="Rectangle 5"/>
          <p:cNvSpPr>
            <a:spLocks noGrp="1" noChangeArrowheads="1"/>
          </p:cNvSpPr>
          <p:nvPr>
            <p:ph type="dt" sz="half" idx="11"/>
          </p:nvPr>
        </p:nvSpPr>
        <p:spPr>
          <a:ln/>
        </p:spPr>
        <p:txBody>
          <a:bodyPr/>
          <a:lstStyle>
            <a:lvl1pPr>
              <a:defRPr/>
            </a:lvl1pPr>
          </a:lstStyle>
          <a:p>
            <a:pPr>
              <a:defRPr/>
            </a:pPr>
            <a:r>
              <a:rPr lang="en-US" dirty="0" smtClean="0">
                <a:solidFill>
                  <a:srgbClr val="FFFFFF"/>
                </a:solidFill>
              </a:rPr>
              <a:t>2016</a:t>
            </a:r>
            <a:endParaRPr lang="en-US"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FFFFFF"/>
                </a:solidFill>
              </a:rPr>
              <a:t>Tarek A Abulezz</a:t>
            </a:r>
            <a:r>
              <a:rPr lang="en-US" sz="1200">
                <a:solidFill>
                  <a:srgbClr val="FFFFFF"/>
                </a:solidFill>
                <a:latin typeface="Tahoma" pitchFamily="34" charset="0"/>
              </a:rPr>
              <a:t> </a:t>
            </a:r>
            <a:r>
              <a:rPr lang="en-US">
                <a:solidFill>
                  <a:srgbClr val="FFFFFF"/>
                </a:solidFill>
              </a:rPr>
              <a:t>MD</a:t>
            </a:r>
          </a:p>
        </p:txBody>
      </p:sp>
      <p:sp>
        <p:nvSpPr>
          <p:cNvPr id="4" name="Rectangle 5"/>
          <p:cNvSpPr>
            <a:spLocks noGrp="1" noChangeArrowheads="1"/>
          </p:cNvSpPr>
          <p:nvPr>
            <p:ph type="dt" sz="half" idx="11"/>
          </p:nvPr>
        </p:nvSpPr>
        <p:spPr>
          <a:ln/>
        </p:spPr>
        <p:txBody>
          <a:bodyPr/>
          <a:lstStyle>
            <a:lvl1pPr>
              <a:defRPr/>
            </a:lvl1pPr>
          </a:lstStyle>
          <a:p>
            <a:pPr>
              <a:defRPr/>
            </a:pPr>
            <a:r>
              <a:rPr lang="en-US" dirty="0" smtClean="0">
                <a:solidFill>
                  <a:srgbClr val="FFFFFF"/>
                </a:solidFill>
              </a:rPr>
              <a:t>2016</a:t>
            </a:r>
            <a:endParaRPr lang="en-US"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190EA6"/>
            </a:gs>
            <a:gs pos="100000">
              <a:srgbClr val="010B0B"/>
            </a:gs>
          </a:gsLst>
          <a:path path="shape">
            <a:fillToRect l="50000" t="50000" r="50000" b="50000"/>
          </a:path>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50825" y="188913"/>
            <a:ext cx="8642350" cy="877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250825" y="1341438"/>
            <a:ext cx="8642350" cy="4824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ftr" sz="quarter" idx="3"/>
          </p:nvPr>
        </p:nvSpPr>
        <p:spPr bwMode="auto">
          <a:xfrm>
            <a:off x="62484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2400" smtClean="0">
                <a:effectLst>
                  <a:outerShdw blurRad="38100" dist="38100" dir="2700000" algn="tl">
                    <a:srgbClr val="000000"/>
                  </a:outerShdw>
                </a:effectLst>
                <a:latin typeface="Monotype Corsiva" pitchFamily="66" charset="0"/>
                <a:cs typeface="Arial" pitchFamily="34" charset="0"/>
              </a:defRPr>
            </a:lvl1pPr>
          </a:lstStyle>
          <a:p>
            <a:pPr fontAlgn="base">
              <a:spcBef>
                <a:spcPct val="0"/>
              </a:spcBef>
              <a:spcAft>
                <a:spcPct val="0"/>
              </a:spcAft>
              <a:defRPr/>
            </a:pPr>
            <a:r>
              <a:rPr lang="en-US">
                <a:solidFill>
                  <a:srgbClr val="FFFFFF"/>
                </a:solidFill>
              </a:rPr>
              <a:t>Tarek A Abulezz</a:t>
            </a:r>
            <a:r>
              <a:rPr lang="en-US" sz="1200">
                <a:solidFill>
                  <a:srgbClr val="FFFFFF"/>
                </a:solidFill>
                <a:latin typeface="Tahoma" pitchFamily="34" charset="0"/>
              </a:rPr>
              <a:t> </a:t>
            </a:r>
            <a:r>
              <a:rPr lang="en-US">
                <a:solidFill>
                  <a:srgbClr val="FFFFFF"/>
                </a:solidFill>
              </a:rPr>
              <a:t>MD</a:t>
            </a:r>
          </a:p>
        </p:txBody>
      </p:sp>
      <p:sp>
        <p:nvSpPr>
          <p:cNvPr id="5125" name="Rectangle 5"/>
          <p:cNvSpPr>
            <a:spLocks noGrp="1" noChangeArrowheads="1"/>
          </p:cNvSpPr>
          <p:nvPr>
            <p:ph type="dt" sz="half" idx="2"/>
          </p:nvPr>
        </p:nvSpPr>
        <p:spPr bwMode="auto">
          <a:xfrm>
            <a:off x="0" y="6381750"/>
            <a:ext cx="9715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2000" smtClean="0">
                <a:latin typeface="Arial" pitchFamily="34" charset="0"/>
                <a:cs typeface="Arial" pitchFamily="34" charset="0"/>
              </a:defRPr>
            </a:lvl1pPr>
          </a:lstStyle>
          <a:p>
            <a:pPr fontAlgn="base">
              <a:spcBef>
                <a:spcPct val="0"/>
              </a:spcBef>
              <a:spcAft>
                <a:spcPct val="0"/>
              </a:spcAft>
              <a:defRPr/>
            </a:pPr>
            <a:r>
              <a:rPr lang="en-US">
                <a:solidFill>
                  <a:srgbClr val="FFFFFF"/>
                </a:solidFill>
              </a:rPr>
              <a:t>2007</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iming>
    <p:tnLst>
      <p:par>
        <p:cTn id="1" dur="indefinite" restart="never" nodeType="tmRoot"/>
      </p:par>
    </p:tnLst>
  </p:timing>
  <p:hf sldNum="0" hdr="0"/>
  <p:txStyles>
    <p:titleStyle>
      <a:lvl1pPr algn="l" rtl="1" eaLnBrk="0" fontAlgn="base" hangingPunct="0">
        <a:spcBef>
          <a:spcPct val="0"/>
        </a:spcBef>
        <a:spcAft>
          <a:spcPct val="0"/>
        </a:spcAft>
        <a:defRPr sz="4000" b="1" i="1" u="sng">
          <a:solidFill>
            <a:schemeClr val="tx2"/>
          </a:solidFill>
          <a:effectLst>
            <a:outerShdw blurRad="38100" dist="38100" dir="2700000" algn="tl">
              <a:srgbClr val="000000"/>
            </a:outerShdw>
          </a:effectLst>
          <a:latin typeface="+mj-lt"/>
          <a:ea typeface="+mj-ea"/>
          <a:cs typeface="+mj-cs"/>
        </a:defRPr>
      </a:lvl1pPr>
      <a:lvl2pPr algn="l" rtl="1" eaLnBrk="0" fontAlgn="base" hangingPunct="0">
        <a:spcBef>
          <a:spcPct val="0"/>
        </a:spcBef>
        <a:spcAft>
          <a:spcPct val="0"/>
        </a:spcAft>
        <a:defRPr sz="4000" b="1" i="1" u="sng">
          <a:solidFill>
            <a:schemeClr val="tx2"/>
          </a:solidFill>
          <a:effectLst>
            <a:outerShdw blurRad="38100" dist="38100" dir="2700000" algn="tl">
              <a:srgbClr val="000000"/>
            </a:outerShdw>
          </a:effectLst>
          <a:latin typeface="Times New Roman" pitchFamily="18" charset="0"/>
          <a:cs typeface="Arial" pitchFamily="34" charset="0"/>
        </a:defRPr>
      </a:lvl2pPr>
      <a:lvl3pPr algn="l" rtl="1" eaLnBrk="0" fontAlgn="base" hangingPunct="0">
        <a:spcBef>
          <a:spcPct val="0"/>
        </a:spcBef>
        <a:spcAft>
          <a:spcPct val="0"/>
        </a:spcAft>
        <a:defRPr sz="4000" b="1" i="1" u="sng">
          <a:solidFill>
            <a:schemeClr val="tx2"/>
          </a:solidFill>
          <a:effectLst>
            <a:outerShdw blurRad="38100" dist="38100" dir="2700000" algn="tl">
              <a:srgbClr val="000000"/>
            </a:outerShdw>
          </a:effectLst>
          <a:latin typeface="Times New Roman" pitchFamily="18" charset="0"/>
          <a:cs typeface="Arial" pitchFamily="34" charset="0"/>
        </a:defRPr>
      </a:lvl3pPr>
      <a:lvl4pPr algn="l" rtl="1" eaLnBrk="0" fontAlgn="base" hangingPunct="0">
        <a:spcBef>
          <a:spcPct val="0"/>
        </a:spcBef>
        <a:spcAft>
          <a:spcPct val="0"/>
        </a:spcAft>
        <a:defRPr sz="4000" b="1" i="1" u="sng">
          <a:solidFill>
            <a:schemeClr val="tx2"/>
          </a:solidFill>
          <a:effectLst>
            <a:outerShdw blurRad="38100" dist="38100" dir="2700000" algn="tl">
              <a:srgbClr val="000000"/>
            </a:outerShdw>
          </a:effectLst>
          <a:latin typeface="Times New Roman" pitchFamily="18" charset="0"/>
          <a:cs typeface="Arial" pitchFamily="34" charset="0"/>
        </a:defRPr>
      </a:lvl4pPr>
      <a:lvl5pPr algn="l" rtl="1" eaLnBrk="0" fontAlgn="base" hangingPunct="0">
        <a:spcBef>
          <a:spcPct val="0"/>
        </a:spcBef>
        <a:spcAft>
          <a:spcPct val="0"/>
        </a:spcAft>
        <a:defRPr sz="4000" b="1" i="1" u="sng">
          <a:solidFill>
            <a:schemeClr val="tx2"/>
          </a:solidFill>
          <a:effectLst>
            <a:outerShdw blurRad="38100" dist="38100" dir="2700000" algn="tl">
              <a:srgbClr val="000000"/>
            </a:outerShdw>
          </a:effectLst>
          <a:latin typeface="Times New Roman" pitchFamily="18" charset="0"/>
          <a:cs typeface="Arial" pitchFamily="34" charset="0"/>
        </a:defRPr>
      </a:lvl5pPr>
      <a:lvl6pPr marL="457200" algn="l" rtl="1" fontAlgn="base">
        <a:spcBef>
          <a:spcPct val="0"/>
        </a:spcBef>
        <a:spcAft>
          <a:spcPct val="0"/>
        </a:spcAft>
        <a:defRPr sz="4000" b="1" i="1" u="sng">
          <a:solidFill>
            <a:schemeClr val="tx2"/>
          </a:solidFill>
          <a:effectLst>
            <a:outerShdw blurRad="38100" dist="38100" dir="2700000" algn="tl">
              <a:srgbClr val="000000"/>
            </a:outerShdw>
          </a:effectLst>
          <a:latin typeface="Times New Roman" pitchFamily="18" charset="0"/>
          <a:cs typeface="Arial" pitchFamily="34" charset="0"/>
        </a:defRPr>
      </a:lvl6pPr>
      <a:lvl7pPr marL="914400" algn="l" rtl="1" fontAlgn="base">
        <a:spcBef>
          <a:spcPct val="0"/>
        </a:spcBef>
        <a:spcAft>
          <a:spcPct val="0"/>
        </a:spcAft>
        <a:defRPr sz="4000" b="1" i="1" u="sng">
          <a:solidFill>
            <a:schemeClr val="tx2"/>
          </a:solidFill>
          <a:effectLst>
            <a:outerShdw blurRad="38100" dist="38100" dir="2700000" algn="tl">
              <a:srgbClr val="000000"/>
            </a:outerShdw>
          </a:effectLst>
          <a:latin typeface="Times New Roman" pitchFamily="18" charset="0"/>
          <a:cs typeface="Arial" pitchFamily="34" charset="0"/>
        </a:defRPr>
      </a:lvl7pPr>
      <a:lvl8pPr marL="1371600" algn="l" rtl="1" fontAlgn="base">
        <a:spcBef>
          <a:spcPct val="0"/>
        </a:spcBef>
        <a:spcAft>
          <a:spcPct val="0"/>
        </a:spcAft>
        <a:defRPr sz="4000" b="1" i="1" u="sng">
          <a:solidFill>
            <a:schemeClr val="tx2"/>
          </a:solidFill>
          <a:effectLst>
            <a:outerShdw blurRad="38100" dist="38100" dir="2700000" algn="tl">
              <a:srgbClr val="000000"/>
            </a:outerShdw>
          </a:effectLst>
          <a:latin typeface="Times New Roman" pitchFamily="18" charset="0"/>
          <a:cs typeface="Arial" pitchFamily="34" charset="0"/>
        </a:defRPr>
      </a:lvl8pPr>
      <a:lvl9pPr marL="1828800" algn="l" rtl="1" fontAlgn="base">
        <a:spcBef>
          <a:spcPct val="0"/>
        </a:spcBef>
        <a:spcAft>
          <a:spcPct val="0"/>
        </a:spcAft>
        <a:defRPr sz="4000" b="1" i="1" u="sng">
          <a:solidFill>
            <a:schemeClr val="tx2"/>
          </a:solidFill>
          <a:effectLst>
            <a:outerShdw blurRad="38100" dist="38100" dir="2700000" algn="tl">
              <a:srgbClr val="000000"/>
            </a:outerShdw>
          </a:effectLst>
          <a:latin typeface="Times New Roman" pitchFamily="18"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2800">
          <a:solidFill>
            <a:srgbClr val="00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820082"/>
          </a:solidFill>
          <a:effectLst>
            <a:outerShdw blurRad="38100" dist="38100" dir="2700000" algn="tl">
              <a:srgbClr val="000000"/>
            </a:outerShdw>
          </a:effectLst>
          <a:latin typeface="Tahoma" pitchFamily="34" charset="0"/>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Tahoma" pitchFamily="34" charset="0"/>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Tahoma" pitchFamily="34" charset="0"/>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Tahoma" pitchFamily="34" charset="0"/>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Tahoma" pitchFamily="34" charset="0"/>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Tahoma" pitchFamily="34" charset="0"/>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Tahoma" pitchFamily="34" charset="0"/>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Tahoma" pitchFamily="34" charset="0"/>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FFFFFF"/>
                </a:solidFill>
              </a:rPr>
              <a:t>Tarek A Abulezz</a:t>
            </a:r>
            <a:r>
              <a:rPr lang="en-US" sz="1200">
                <a:solidFill>
                  <a:srgbClr val="FFFFFF"/>
                </a:solidFill>
                <a:latin typeface="Tahoma" pitchFamily="34" charset="0"/>
              </a:rPr>
              <a:t> </a:t>
            </a:r>
            <a:r>
              <a:rPr lang="en-US">
                <a:solidFill>
                  <a:srgbClr val="FFFFFF"/>
                </a:solidFill>
              </a:rPr>
              <a:t>MD</a:t>
            </a:r>
          </a:p>
        </p:txBody>
      </p:sp>
      <p:sp>
        <p:nvSpPr>
          <p:cNvPr id="6147" name="Date Placeholder 4"/>
          <p:cNvSpPr>
            <a:spLocks noGrp="1"/>
          </p:cNvSpPr>
          <p:nvPr>
            <p:ph type="dt" sz="quarter" idx="11"/>
          </p:nvPr>
        </p:nvSpPr>
        <p:spPr>
          <a:noFill/>
        </p:spPr>
        <p:txBody>
          <a:bodyPr/>
          <a:lstStyle/>
          <a:p>
            <a:r>
              <a:rPr lang="en-US" dirty="0" smtClean="0">
                <a:solidFill>
                  <a:srgbClr val="FFFFFF"/>
                </a:solidFill>
                <a:latin typeface="Arial" charset="0"/>
                <a:cs typeface="Arial" charset="0"/>
              </a:rPr>
              <a:t>20</a:t>
            </a:r>
            <a:r>
              <a:rPr lang="ar-EG" dirty="0" smtClean="0">
                <a:solidFill>
                  <a:srgbClr val="FFFFFF"/>
                </a:solidFill>
                <a:latin typeface="Arial" charset="0"/>
                <a:cs typeface="Arial" charset="0"/>
              </a:rPr>
              <a:t>16</a:t>
            </a:r>
            <a:endParaRPr lang="en-US" dirty="0">
              <a:solidFill>
                <a:srgbClr val="FFFFFF"/>
              </a:solidFill>
              <a:latin typeface="Arial" charset="0"/>
              <a:cs typeface="Arial" charset="0"/>
            </a:endParaRPr>
          </a:p>
        </p:txBody>
      </p:sp>
      <p:sp>
        <p:nvSpPr>
          <p:cNvPr id="7170" name="Rectangle 2"/>
          <p:cNvSpPr>
            <a:spLocks noGrp="1" noChangeArrowheads="1"/>
          </p:cNvSpPr>
          <p:nvPr>
            <p:ph type="ctrTitle"/>
          </p:nvPr>
        </p:nvSpPr>
        <p:spPr>
          <a:xfrm>
            <a:off x="611188" y="914401"/>
            <a:ext cx="7772400" cy="2738438"/>
          </a:xfrm>
        </p:spPr>
        <p:txBody>
          <a:bodyPr/>
          <a:lstStyle/>
          <a:p>
            <a:pPr algn="ctr" eaLnBrk="1" hangingPunct="1">
              <a:defRPr/>
            </a:pPr>
            <a:r>
              <a:rPr lang="en-US" sz="7200" u="none" dirty="0" smtClean="0">
                <a:solidFill>
                  <a:srgbClr val="FF0000"/>
                </a:solidFill>
                <a:cs typeface="Times New Roman" pitchFamily="18" charset="0"/>
              </a:rPr>
              <a:t>Hypertrophic Scars and </a:t>
            </a:r>
            <a:r>
              <a:rPr lang="en-US" sz="7200" u="none" dirty="0" err="1" smtClean="0">
                <a:solidFill>
                  <a:srgbClr val="FF0000"/>
                </a:solidFill>
                <a:cs typeface="Times New Roman" pitchFamily="18" charset="0"/>
              </a:rPr>
              <a:t>Keloids</a:t>
            </a:r>
            <a:endParaRPr lang="en-US" sz="7200" u="none" dirty="0" smtClean="0">
              <a:solidFill>
                <a:srgbClr val="FF0000"/>
              </a:solidFill>
              <a:cs typeface="Times New Roman" pitchFamily="18" charset="0"/>
            </a:endParaRPr>
          </a:p>
        </p:txBody>
      </p:sp>
      <p:sp>
        <p:nvSpPr>
          <p:cNvPr id="7171" name="Rectangle 3"/>
          <p:cNvSpPr>
            <a:spLocks noGrp="1" noChangeArrowheads="1"/>
          </p:cNvSpPr>
          <p:nvPr>
            <p:ph type="subTitle" idx="1"/>
          </p:nvPr>
        </p:nvSpPr>
        <p:spPr>
          <a:xfrm>
            <a:off x="539750" y="3886200"/>
            <a:ext cx="8280400" cy="2438400"/>
          </a:xfrm>
        </p:spPr>
        <p:txBody>
          <a:bodyPr/>
          <a:lstStyle/>
          <a:p>
            <a:pPr eaLnBrk="1" hangingPunct="1">
              <a:lnSpc>
                <a:spcPct val="80000"/>
              </a:lnSpc>
              <a:defRPr/>
            </a:pPr>
            <a:r>
              <a:rPr lang="en-US" sz="2400" i="1" dirty="0" smtClean="0"/>
              <a:t>Review and Case presentation</a:t>
            </a:r>
          </a:p>
          <a:p>
            <a:pPr eaLnBrk="1" hangingPunct="1">
              <a:lnSpc>
                <a:spcPct val="80000"/>
              </a:lnSpc>
              <a:defRPr/>
            </a:pPr>
            <a:r>
              <a:rPr lang="en-US" sz="2400" i="1" dirty="0" smtClean="0"/>
              <a:t>By</a:t>
            </a:r>
          </a:p>
          <a:p>
            <a:pPr eaLnBrk="1" hangingPunct="1">
              <a:buSzPct val="65000"/>
              <a:defRPr/>
            </a:pPr>
            <a:r>
              <a:rPr lang="en-US" sz="5400" b="1" i="1" dirty="0" err="1" smtClean="0">
                <a:solidFill>
                  <a:srgbClr val="00CC00"/>
                </a:solidFill>
                <a:effectLst/>
                <a:latin typeface="Monotype Corsiva" pitchFamily="66" charset="0"/>
              </a:rPr>
              <a:t>Tarek</a:t>
            </a:r>
            <a:r>
              <a:rPr lang="en-US" sz="5400" b="1" i="1" dirty="0" smtClean="0">
                <a:solidFill>
                  <a:srgbClr val="00CC00"/>
                </a:solidFill>
                <a:effectLst/>
                <a:latin typeface="Monotype Corsiva" pitchFamily="66" charset="0"/>
              </a:rPr>
              <a:t> A </a:t>
            </a:r>
            <a:r>
              <a:rPr lang="en-US" sz="5400" b="1" i="1" dirty="0" err="1" smtClean="0">
                <a:solidFill>
                  <a:srgbClr val="00CC00"/>
                </a:solidFill>
                <a:effectLst/>
                <a:latin typeface="Monotype Corsiva" pitchFamily="66" charset="0"/>
              </a:rPr>
              <a:t>Abulezz</a:t>
            </a:r>
            <a:r>
              <a:rPr lang="en-US" sz="5400" b="1" dirty="0" smtClean="0">
                <a:solidFill>
                  <a:srgbClr val="00CC00"/>
                </a:solidFill>
                <a:effectLst/>
                <a:latin typeface="Monotype Corsiva" pitchFamily="66" charset="0"/>
              </a:rPr>
              <a:t>  MD</a:t>
            </a:r>
            <a:r>
              <a:rPr lang="en-US" sz="4400" dirty="0" smtClean="0">
                <a:latin typeface="Monotype Corsiva" pitchFamily="66"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Prevention</a:t>
            </a:r>
          </a:p>
        </p:txBody>
      </p:sp>
      <p:sp>
        <p:nvSpPr>
          <p:cNvPr id="3" name="Content Placeholder 2"/>
          <p:cNvSpPr>
            <a:spLocks noGrp="1"/>
          </p:cNvSpPr>
          <p:nvPr>
            <p:ph idx="1"/>
          </p:nvPr>
        </p:nvSpPr>
        <p:spPr/>
        <p:txBody>
          <a:bodyPr/>
          <a:lstStyle/>
          <a:p>
            <a:pPr algn="just"/>
            <a:r>
              <a:rPr lang="en-US" dirty="0" smtClean="0"/>
              <a:t>Inadequate </a:t>
            </a:r>
            <a:r>
              <a:rPr lang="en-US" dirty="0" smtClean="0"/>
              <a:t>immobilization of the scar region or lack of  </a:t>
            </a:r>
            <a:r>
              <a:rPr lang="en-US" dirty="0" err="1" smtClean="0"/>
              <a:t>ﬁxation</a:t>
            </a:r>
            <a:r>
              <a:rPr lang="en-US" dirty="0" smtClean="0"/>
              <a:t> results in continuous movement of the wound edges in all three planes: vertical, horizontal and </a:t>
            </a:r>
            <a:r>
              <a:rPr lang="en-US" dirty="0" err="1" smtClean="0"/>
              <a:t>sagittal</a:t>
            </a:r>
            <a:r>
              <a:rPr lang="en-US" dirty="0" smtClean="0"/>
              <a:t>. </a:t>
            </a:r>
          </a:p>
          <a:p>
            <a:pPr algn="just"/>
            <a:r>
              <a:rPr lang="en-US" dirty="0" smtClean="0"/>
              <a:t>Eventually</a:t>
            </a:r>
            <a:r>
              <a:rPr lang="en-US" dirty="0" smtClean="0"/>
              <a:t>, the edges of the scar start spreading, and the bottom of scar begins to sag; a defect is formed that is to be “patched” by the skin. </a:t>
            </a:r>
            <a:endParaRPr lang="en-US" dirty="0" smtClean="0"/>
          </a:p>
          <a:p>
            <a:pPr algn="just"/>
            <a:r>
              <a:rPr lang="en-US" dirty="0" smtClean="0"/>
              <a:t>This </a:t>
            </a:r>
            <a:r>
              <a:rPr lang="en-US" dirty="0" smtClean="0"/>
              <a:t>leads to proliferation of  </a:t>
            </a:r>
            <a:r>
              <a:rPr lang="en-US" dirty="0" err="1" smtClean="0"/>
              <a:t>ﬁbroblasts</a:t>
            </a:r>
            <a:r>
              <a:rPr lang="en-US" dirty="0" smtClean="0"/>
              <a:t> in the scar region and to </a:t>
            </a:r>
            <a:r>
              <a:rPr lang="en-US" dirty="0" err="1" smtClean="0"/>
              <a:t>intensiﬁcation</a:t>
            </a:r>
            <a:r>
              <a:rPr lang="en-US" dirty="0" smtClean="0"/>
              <a:t> of collagen </a:t>
            </a:r>
            <a:r>
              <a:rPr lang="en-US" dirty="0" smtClean="0"/>
              <a:t>synthesis resulting </a:t>
            </a:r>
            <a:r>
              <a:rPr lang="en-US" dirty="0" smtClean="0"/>
              <a:t>in formation of a hypertrophic or </a:t>
            </a:r>
            <a:r>
              <a:rPr lang="en-US" dirty="0" err="1" smtClean="0"/>
              <a:t>keloid</a:t>
            </a:r>
            <a:r>
              <a:rPr lang="en-US" dirty="0" smtClean="0"/>
              <a:t> </a:t>
            </a:r>
            <a:r>
              <a:rPr lang="en-US" dirty="0" smtClean="0"/>
              <a:t>scar</a:t>
            </a:r>
            <a:r>
              <a:rPr lang="en-US" dirty="0" smtClean="0"/>
              <a:t>.</a:t>
            </a:r>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Prevention</a:t>
            </a:r>
          </a:p>
        </p:txBody>
      </p:sp>
      <p:sp>
        <p:nvSpPr>
          <p:cNvPr id="3" name="Content Placeholder 2"/>
          <p:cNvSpPr>
            <a:spLocks noGrp="1"/>
          </p:cNvSpPr>
          <p:nvPr>
            <p:ph idx="1"/>
          </p:nvPr>
        </p:nvSpPr>
        <p:spPr/>
        <p:txBody>
          <a:bodyPr/>
          <a:lstStyle/>
          <a:p>
            <a:pPr algn="just"/>
            <a:r>
              <a:rPr lang="en-US" dirty="0" smtClean="0"/>
              <a:t>In </a:t>
            </a:r>
            <a:r>
              <a:rPr lang="en-US" dirty="0" smtClean="0"/>
              <a:t>case of introduction of irritating materials or surface active materials to the wound or in case of protracted contact of such materials with the wound, such active substances create a focus of chronic </a:t>
            </a:r>
            <a:r>
              <a:rPr lang="en-US" dirty="0" err="1" smtClean="0"/>
              <a:t>inﬂammation</a:t>
            </a:r>
            <a:r>
              <a:rPr lang="en-US" dirty="0" smtClean="0"/>
              <a:t> in the region of scar formation. </a:t>
            </a:r>
            <a:r>
              <a:rPr lang="en-US" dirty="0" smtClean="0"/>
              <a:t>The </a:t>
            </a:r>
            <a:r>
              <a:rPr lang="en-US" dirty="0" smtClean="0"/>
              <a:t>duration of scar </a:t>
            </a:r>
            <a:r>
              <a:rPr lang="en-US" dirty="0" err="1" smtClean="0"/>
              <a:t>cicatrization</a:t>
            </a:r>
            <a:r>
              <a:rPr lang="en-US" dirty="0" smtClean="0"/>
              <a:t> and maturation increases. Therefore, hypertrophic scars are formed. </a:t>
            </a:r>
            <a:endParaRPr lang="en-US" dirty="0" smtClean="0"/>
          </a:p>
          <a:p>
            <a:pPr algn="just"/>
            <a:r>
              <a:rPr lang="en-US" dirty="0" err="1" smtClean="0"/>
              <a:t>Keloids</a:t>
            </a:r>
            <a:r>
              <a:rPr lang="en-US" dirty="0" smtClean="0"/>
              <a:t> </a:t>
            </a:r>
            <a:r>
              <a:rPr lang="en-US" dirty="0" smtClean="0"/>
              <a:t>are frequently formed in the course of tattooing. In this case, a pigment functions as an irritating agent; however, relevant trauma plays the leading role in this process.</a:t>
            </a:r>
          </a:p>
          <a:p>
            <a:pPr algn="just"/>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sz="4400" i="0" u="none" dirty="0" err="1" smtClean="0">
                <a:effectLst/>
              </a:rPr>
              <a:t>Keloid</a:t>
            </a:r>
            <a:r>
              <a:rPr lang="en-US" sz="4400" i="0" u="none" dirty="0" smtClean="0">
                <a:effectLst/>
              </a:rPr>
              <a:t> Vs Hypertrophic Scar</a:t>
            </a:r>
          </a:p>
        </p:txBody>
      </p:sp>
      <p:sp>
        <p:nvSpPr>
          <p:cNvPr id="3" name="Content Placeholder 2"/>
          <p:cNvSpPr>
            <a:spLocks noGrp="1"/>
          </p:cNvSpPr>
          <p:nvPr>
            <p:ph idx="1"/>
          </p:nvPr>
        </p:nvSpPr>
        <p:spPr/>
        <p:txBody>
          <a:bodyPr/>
          <a:lstStyle/>
          <a:p>
            <a:pPr algn="just"/>
            <a:r>
              <a:rPr lang="en-US" sz="3200" dirty="0" err="1" smtClean="0"/>
              <a:t>Keloids</a:t>
            </a:r>
            <a:r>
              <a:rPr lang="en-US" sz="3200" dirty="0" smtClean="0"/>
              <a:t> and hypertrophic scars are separate clinical and </a:t>
            </a:r>
            <a:r>
              <a:rPr lang="en-US" sz="3200" dirty="0" err="1" smtClean="0"/>
              <a:t>histochemical</a:t>
            </a:r>
            <a:r>
              <a:rPr lang="en-US" sz="3200" dirty="0" smtClean="0"/>
              <a:t> entities. Clinically, hypertrophic scars remain within the confines of the original scar border, whereas </a:t>
            </a:r>
            <a:r>
              <a:rPr lang="en-US" sz="3200" dirty="0" err="1" smtClean="0"/>
              <a:t>keloids</a:t>
            </a:r>
            <a:r>
              <a:rPr lang="en-US" sz="3200" dirty="0" smtClean="0"/>
              <a:t> invade adjacent normal dermis. </a:t>
            </a:r>
            <a:endParaRPr lang="en-US" sz="3200" dirty="0" smtClean="0"/>
          </a:p>
          <a:p>
            <a:pPr algn="just"/>
            <a:r>
              <a:rPr lang="en-US" sz="3200" dirty="0" smtClean="0"/>
              <a:t>Hypertrophic </a:t>
            </a:r>
            <a:r>
              <a:rPr lang="en-US" sz="3200" dirty="0" smtClean="0"/>
              <a:t>scars generally arise within 4 weeks, grow intensely for several months, and then regress. In contrast, </a:t>
            </a:r>
            <a:r>
              <a:rPr lang="en-US" sz="3200" dirty="0" err="1" smtClean="0"/>
              <a:t>keloids</a:t>
            </a:r>
            <a:r>
              <a:rPr lang="en-US" sz="3200" dirty="0" smtClean="0"/>
              <a:t> may appear later following the initial scar and then gradually proliferate indefinitely. </a:t>
            </a:r>
            <a:endParaRPr lang="en-US" sz="3200"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sz="4400" i="0" u="none" dirty="0" err="1" smtClean="0">
                <a:effectLst/>
              </a:rPr>
              <a:t>Keloid</a:t>
            </a:r>
            <a:r>
              <a:rPr lang="en-US" sz="4400" i="0" u="none" dirty="0" smtClean="0">
                <a:effectLst/>
              </a:rPr>
              <a:t> Vs Hypertrophic Scar</a:t>
            </a:r>
          </a:p>
        </p:txBody>
      </p:sp>
      <p:sp>
        <p:nvSpPr>
          <p:cNvPr id="3" name="Content Placeholder 2"/>
          <p:cNvSpPr>
            <a:spLocks noGrp="1"/>
          </p:cNvSpPr>
          <p:nvPr>
            <p:ph idx="1"/>
          </p:nvPr>
        </p:nvSpPr>
        <p:spPr/>
        <p:txBody>
          <a:bodyPr/>
          <a:lstStyle/>
          <a:p>
            <a:pPr algn="just"/>
            <a:r>
              <a:rPr lang="en-US" sz="3200" dirty="0" smtClean="0"/>
              <a:t>Although </a:t>
            </a:r>
            <a:r>
              <a:rPr lang="en-US" sz="3200" dirty="0" smtClean="0"/>
              <a:t>both </a:t>
            </a:r>
            <a:r>
              <a:rPr lang="en-US" sz="3200" dirty="0" err="1" smtClean="0"/>
              <a:t>keloids</a:t>
            </a:r>
            <a:r>
              <a:rPr lang="en-US" sz="3200" dirty="0" smtClean="0"/>
              <a:t> and hypertrophic scars show increased fibroblast density, only </a:t>
            </a:r>
            <a:r>
              <a:rPr lang="en-US" sz="3200" dirty="0" err="1" smtClean="0"/>
              <a:t>keloids</a:t>
            </a:r>
            <a:r>
              <a:rPr lang="en-US" sz="3200" dirty="0" smtClean="0"/>
              <a:t> have increased fibroblast proliferation rates</a:t>
            </a:r>
            <a:r>
              <a:rPr lang="en-US" sz="3200" dirty="0" smtClean="0"/>
              <a:t>.</a:t>
            </a:r>
          </a:p>
          <a:p>
            <a:pPr algn="just"/>
            <a:r>
              <a:rPr lang="en-US" sz="3200" dirty="0" smtClean="0"/>
              <a:t>Collagen </a:t>
            </a:r>
            <a:r>
              <a:rPr lang="en-US" sz="3200" dirty="0" smtClean="0"/>
              <a:t>fibers in </a:t>
            </a:r>
            <a:r>
              <a:rPr lang="en-US" sz="3200" dirty="0" err="1" smtClean="0"/>
              <a:t>keloids</a:t>
            </a:r>
            <a:r>
              <a:rPr lang="en-US" sz="3200" dirty="0" smtClean="0"/>
              <a:t> are larger, thicker, and more wavy than those found in hypertrophic or normal scars and assume a random orientation, whereas those in hypertrophic scars orient parallel to the epidermal surface.</a:t>
            </a:r>
            <a:endParaRPr lang="en-US" sz="3200"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i="0" u="none" dirty="0" err="1" smtClean="0">
                <a:effectLst/>
              </a:rPr>
              <a:t>Dermaroller</a:t>
            </a:r>
            <a:r>
              <a:rPr lang="en-US" sz="3600" i="0" u="none" dirty="0" smtClean="0">
                <a:effectLst/>
              </a:rPr>
              <a:t> Collagen induction therapy</a:t>
            </a:r>
          </a:p>
        </p:txBody>
      </p:sp>
      <p:sp>
        <p:nvSpPr>
          <p:cNvPr id="3" name="Content Placeholder 2"/>
          <p:cNvSpPr>
            <a:spLocks noGrp="1"/>
          </p:cNvSpPr>
          <p:nvPr>
            <p:ph idx="1"/>
          </p:nvPr>
        </p:nvSpPr>
        <p:spPr/>
        <p:txBody>
          <a:bodyPr/>
          <a:lstStyle/>
          <a:p>
            <a:pPr algn="just"/>
            <a:r>
              <a:rPr lang="en-US" dirty="0" smtClean="0"/>
              <a:t>The </a:t>
            </a:r>
            <a:r>
              <a:rPr lang="en-US" dirty="0" err="1" smtClean="0"/>
              <a:t>dermaroller</a:t>
            </a:r>
            <a:r>
              <a:rPr lang="en-US" dirty="0" smtClean="0"/>
              <a:t> method is applied for treatment and correction of inactive </a:t>
            </a:r>
            <a:r>
              <a:rPr lang="en-US" dirty="0" err="1" smtClean="0"/>
              <a:t>keloids</a:t>
            </a:r>
            <a:r>
              <a:rPr lang="en-US" dirty="0" smtClean="0"/>
              <a:t> and hypertrophic scars in any region of the human body. </a:t>
            </a:r>
            <a:endParaRPr lang="en-US" dirty="0" smtClean="0"/>
          </a:p>
          <a:p>
            <a:pPr algn="just"/>
            <a:r>
              <a:rPr lang="en-US" dirty="0" smtClean="0"/>
              <a:t>In </a:t>
            </a:r>
            <a:r>
              <a:rPr lang="en-US" dirty="0" smtClean="0"/>
              <a:t>this case, depending on the thickness, prescription, and location of the scar, a </a:t>
            </a:r>
            <a:r>
              <a:rPr lang="en-US" dirty="0" err="1" smtClean="0"/>
              <a:t>dermaroller</a:t>
            </a:r>
            <a:r>
              <a:rPr lang="en-US" dirty="0" smtClean="0"/>
              <a:t> with needles from 0.5 to 2.5 mm long are used. </a:t>
            </a:r>
            <a:endParaRPr lang="en-US" dirty="0" smtClean="0"/>
          </a:p>
          <a:p>
            <a:pPr algn="just"/>
            <a:r>
              <a:rPr lang="en-US" dirty="0" err="1" smtClean="0"/>
              <a:t>Dermaroller’s</a:t>
            </a:r>
            <a:r>
              <a:rPr lang="en-US" dirty="0" smtClean="0"/>
              <a:t> </a:t>
            </a:r>
            <a:r>
              <a:rPr lang="en-US" dirty="0" err="1" smtClean="0"/>
              <a:t>microneedles</a:t>
            </a:r>
            <a:r>
              <a:rPr lang="en-US" dirty="0" smtClean="0"/>
              <a:t> penetrate into the skin up to the mesoderm and mechanically destroy the scar tissue  </a:t>
            </a:r>
            <a:r>
              <a:rPr lang="en-US" dirty="0" err="1" smtClean="0"/>
              <a:t>ﬁbers</a:t>
            </a: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i="0" u="none" dirty="0" err="1" smtClean="0">
                <a:effectLst/>
              </a:rPr>
              <a:t>Dermaroller</a:t>
            </a:r>
            <a:r>
              <a:rPr lang="en-US" sz="3600" i="0" u="none" dirty="0" smtClean="0">
                <a:effectLst/>
              </a:rPr>
              <a:t> Collagen induction therapy</a:t>
            </a:r>
          </a:p>
        </p:txBody>
      </p:sp>
      <p:sp>
        <p:nvSpPr>
          <p:cNvPr id="3" name="Content Placeholder 2"/>
          <p:cNvSpPr>
            <a:spLocks noGrp="1"/>
          </p:cNvSpPr>
          <p:nvPr>
            <p:ph idx="1"/>
          </p:nvPr>
        </p:nvSpPr>
        <p:spPr/>
        <p:txBody>
          <a:bodyPr/>
          <a:lstStyle/>
          <a:p>
            <a:pPr algn="just"/>
            <a:r>
              <a:rPr lang="en-US" sz="3200" dirty="0" smtClean="0"/>
              <a:t>Fibroblasts </a:t>
            </a:r>
            <a:r>
              <a:rPr lang="en-US" sz="3200" dirty="0" smtClean="0"/>
              <a:t>have to “patch” the defects remaining after the </a:t>
            </a:r>
            <a:r>
              <a:rPr lang="en-US" sz="3200" dirty="0" err="1" smtClean="0"/>
              <a:t>microneedles</a:t>
            </a:r>
            <a:r>
              <a:rPr lang="en-US" sz="3200" dirty="0" smtClean="0"/>
              <a:t>. At this point, the  </a:t>
            </a:r>
            <a:r>
              <a:rPr lang="en-US" sz="3200" dirty="0" err="1" smtClean="0"/>
              <a:t>ﬁbroblasts</a:t>
            </a:r>
            <a:r>
              <a:rPr lang="en-US" sz="3200" dirty="0" smtClean="0"/>
              <a:t> produce collagen islets: the more punctures there are in the skin, the more islands of young collagen are synthesized. </a:t>
            </a:r>
            <a:endParaRPr lang="en-US" sz="3200" dirty="0" smtClean="0"/>
          </a:p>
          <a:p>
            <a:pPr algn="just"/>
            <a:r>
              <a:rPr lang="en-US" sz="3200" dirty="0" smtClean="0"/>
              <a:t>Thus</a:t>
            </a:r>
            <a:r>
              <a:rPr lang="en-US" sz="3200" dirty="0" smtClean="0"/>
              <a:t>, the  </a:t>
            </a:r>
            <a:r>
              <a:rPr lang="en-US" sz="3200" dirty="0" err="1" smtClean="0"/>
              <a:t>ﬁbers</a:t>
            </a:r>
            <a:r>
              <a:rPr lang="en-US" sz="3200" dirty="0" smtClean="0"/>
              <a:t> of old collagen are destroyed, and </a:t>
            </a:r>
            <a:r>
              <a:rPr lang="en-US" sz="3200" dirty="0" smtClean="0"/>
              <a:t>replace by new</a:t>
            </a:r>
            <a:r>
              <a:rPr lang="en-US" sz="3200" dirty="0" smtClean="0"/>
              <a:t>  </a:t>
            </a:r>
            <a:r>
              <a:rPr lang="en-US" sz="3200" dirty="0" smtClean="0"/>
              <a:t>fibers, </a:t>
            </a:r>
            <a:r>
              <a:rPr lang="en-US" sz="3200" dirty="0" smtClean="0"/>
              <a:t>which are </a:t>
            </a:r>
            <a:r>
              <a:rPr lang="en-US" sz="3200" dirty="0" smtClean="0"/>
              <a:t>parallel </a:t>
            </a:r>
            <a:r>
              <a:rPr lang="en-US" sz="3200" dirty="0" smtClean="0"/>
              <a:t>to the surface of the </a:t>
            </a:r>
            <a:r>
              <a:rPr lang="en-US" sz="3200" dirty="0" smtClean="0"/>
              <a:t>skin.</a:t>
            </a:r>
            <a:endParaRPr lang="en-US" sz="3200"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Fluorouracil,  </a:t>
            </a:r>
            <a:r>
              <a:rPr lang="en-US" i="0" u="none" dirty="0" err="1" smtClean="0">
                <a:effectLst/>
              </a:rPr>
              <a:t>Bleomycin</a:t>
            </a:r>
            <a:endParaRPr lang="en-US" i="0" u="none" dirty="0" smtClean="0">
              <a:effectLst/>
            </a:endParaRPr>
          </a:p>
        </p:txBody>
      </p:sp>
      <p:sp>
        <p:nvSpPr>
          <p:cNvPr id="3" name="Content Placeholder 2"/>
          <p:cNvSpPr>
            <a:spLocks noGrp="1"/>
          </p:cNvSpPr>
          <p:nvPr>
            <p:ph idx="1"/>
          </p:nvPr>
        </p:nvSpPr>
        <p:spPr/>
        <p:txBody>
          <a:bodyPr/>
          <a:lstStyle/>
          <a:p>
            <a:pPr algn="just"/>
            <a:r>
              <a:rPr lang="en-US" dirty="0" smtClean="0"/>
              <a:t>Some </a:t>
            </a:r>
            <a:r>
              <a:rPr lang="en-US" dirty="0" err="1" smtClean="0"/>
              <a:t>cytostatic</a:t>
            </a:r>
            <a:r>
              <a:rPr lang="en-US" dirty="0" smtClean="0"/>
              <a:t> drugs are effective in the treatment of </a:t>
            </a:r>
            <a:r>
              <a:rPr lang="en-US" dirty="0" err="1" smtClean="0"/>
              <a:t>keloid</a:t>
            </a:r>
            <a:r>
              <a:rPr lang="en-US" dirty="0" smtClean="0"/>
              <a:t> and hypertrophic scars because of their ability to suppress cell proliferation.</a:t>
            </a:r>
          </a:p>
          <a:p>
            <a:pPr algn="just"/>
            <a:r>
              <a:rPr lang="en-US" dirty="0" smtClean="0"/>
              <a:t>The </a:t>
            </a:r>
            <a:r>
              <a:rPr lang="en-US" dirty="0" smtClean="0"/>
              <a:t>mode of action of these preparations is not </a:t>
            </a:r>
            <a:r>
              <a:rPr lang="en-US" dirty="0" err="1" smtClean="0"/>
              <a:t>sufﬁciently</a:t>
            </a:r>
            <a:r>
              <a:rPr lang="en-US" dirty="0" smtClean="0"/>
              <a:t> researched. 5-Fluorouracil is the </a:t>
            </a:r>
            <a:r>
              <a:rPr lang="en-US" dirty="0" err="1" smtClean="0"/>
              <a:t>antimetabolite</a:t>
            </a:r>
            <a:r>
              <a:rPr lang="en-US" dirty="0" smtClean="0"/>
              <a:t> of </a:t>
            </a:r>
            <a:r>
              <a:rPr lang="en-US" dirty="0" err="1" smtClean="0"/>
              <a:t>uracil</a:t>
            </a:r>
            <a:r>
              <a:rPr lang="en-US" dirty="0" smtClean="0"/>
              <a:t> and competes with it for </a:t>
            </a:r>
            <a:r>
              <a:rPr lang="en-US" dirty="0" err="1" smtClean="0"/>
              <a:t>thymidylate</a:t>
            </a:r>
            <a:r>
              <a:rPr lang="en-US" dirty="0" smtClean="0"/>
              <a:t> </a:t>
            </a:r>
            <a:r>
              <a:rPr lang="en-US" dirty="0" err="1" smtClean="0"/>
              <a:t>synthase</a:t>
            </a:r>
            <a:r>
              <a:rPr lang="en-US" dirty="0" smtClean="0"/>
              <a:t>. It blocks the synthesis of DNA cells, causing the formation of structurally imperfect </a:t>
            </a:r>
            <a:r>
              <a:rPr lang="en-US" dirty="0" smtClean="0"/>
              <a:t>RNA, </a:t>
            </a:r>
            <a:r>
              <a:rPr lang="en-US" dirty="0" smtClean="0"/>
              <a:t>which causes suppression of  </a:t>
            </a:r>
            <a:r>
              <a:rPr lang="en-US" dirty="0" err="1" smtClean="0"/>
              <a:t>ﬁbroblast</a:t>
            </a:r>
            <a:r>
              <a:rPr lang="en-US" dirty="0" smtClean="0"/>
              <a:t> division</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Fluorouracil,  </a:t>
            </a:r>
            <a:r>
              <a:rPr lang="en-US" i="0" u="none" dirty="0" err="1" smtClean="0">
                <a:effectLst/>
              </a:rPr>
              <a:t>Bleomycin</a:t>
            </a:r>
            <a:endParaRPr lang="en-US" i="0" u="none" dirty="0" smtClean="0">
              <a:effectLst/>
            </a:endParaRPr>
          </a:p>
        </p:txBody>
      </p:sp>
      <p:sp>
        <p:nvSpPr>
          <p:cNvPr id="3" name="Content Placeholder 2"/>
          <p:cNvSpPr>
            <a:spLocks noGrp="1"/>
          </p:cNvSpPr>
          <p:nvPr>
            <p:ph idx="1"/>
          </p:nvPr>
        </p:nvSpPr>
        <p:spPr/>
        <p:txBody>
          <a:bodyPr/>
          <a:lstStyle/>
          <a:p>
            <a:pPr algn="just"/>
            <a:r>
              <a:rPr lang="en-US" sz="4000" dirty="0" smtClean="0"/>
              <a:t>Injection </a:t>
            </a:r>
            <a:r>
              <a:rPr lang="en-US" sz="4000" dirty="0" smtClean="0"/>
              <a:t>: Give a single </a:t>
            </a:r>
            <a:r>
              <a:rPr lang="en-US" sz="4000" dirty="0" err="1" smtClean="0"/>
              <a:t>intralesional</a:t>
            </a:r>
            <a:r>
              <a:rPr lang="en-US" sz="4000" dirty="0" smtClean="0"/>
              <a:t> injection of 50–100 mg of 5- </a:t>
            </a:r>
            <a:r>
              <a:rPr lang="en-US" sz="4000" dirty="0" err="1" smtClean="0"/>
              <a:t>ﬂuorouracil</a:t>
            </a:r>
            <a:r>
              <a:rPr lang="en-US" sz="4000" dirty="0" smtClean="0"/>
              <a:t> per week. The course of treatment lasts for 8–12 weeks</a:t>
            </a:r>
            <a:r>
              <a:rPr lang="en-US" sz="4000" dirty="0" smtClean="0"/>
              <a:t>.</a:t>
            </a:r>
          </a:p>
          <a:p>
            <a:pPr algn="just"/>
            <a:r>
              <a:rPr lang="en-US" sz="4000" dirty="0" smtClean="0"/>
              <a:t>Injection of equal quantity of 5 FU and corticosteroid gives the fastest results.</a:t>
            </a:r>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Fluorouracil,  </a:t>
            </a:r>
            <a:r>
              <a:rPr lang="en-US" i="0" u="none" dirty="0" err="1" smtClean="0">
                <a:effectLst/>
              </a:rPr>
              <a:t>Bleomycin</a:t>
            </a:r>
            <a:r>
              <a:rPr lang="en-US" i="0" u="none" dirty="0" smtClean="0">
                <a:effectLst/>
              </a:rPr>
              <a:t>: </a:t>
            </a:r>
            <a:r>
              <a:rPr lang="en-US" u="none" dirty="0" smtClean="0"/>
              <a:t>side effects </a:t>
            </a:r>
            <a:endParaRPr lang="en-US" i="0" u="none" dirty="0" smtClean="0">
              <a:effectLst/>
            </a:endParaRPr>
          </a:p>
        </p:txBody>
      </p:sp>
      <p:sp>
        <p:nvSpPr>
          <p:cNvPr id="3" name="Content Placeholder 2"/>
          <p:cNvSpPr>
            <a:spLocks noGrp="1"/>
          </p:cNvSpPr>
          <p:nvPr>
            <p:ph idx="1"/>
          </p:nvPr>
        </p:nvSpPr>
        <p:spPr/>
        <p:txBody>
          <a:bodyPr/>
          <a:lstStyle/>
          <a:p>
            <a:pPr algn="just"/>
            <a:r>
              <a:rPr lang="en-US" sz="3600" dirty="0" smtClean="0"/>
              <a:t>The </a:t>
            </a:r>
            <a:r>
              <a:rPr lang="en-US" sz="3600" dirty="0" smtClean="0"/>
              <a:t>main side effects of this treatment method are painful injections, </a:t>
            </a:r>
            <a:r>
              <a:rPr lang="en-US" sz="3600" dirty="0" err="1" smtClean="0"/>
              <a:t>hyperpigmentation</a:t>
            </a:r>
            <a:r>
              <a:rPr lang="en-US" sz="3600" dirty="0" smtClean="0"/>
              <a:t>; </a:t>
            </a:r>
            <a:r>
              <a:rPr lang="en-US" sz="3600" dirty="0" smtClean="0"/>
              <a:t>in rarer cases, there are scabs and ulceration. </a:t>
            </a:r>
            <a:endParaRPr lang="en-US" sz="3600" dirty="0" smtClean="0"/>
          </a:p>
          <a:p>
            <a:pPr algn="just"/>
            <a:r>
              <a:rPr lang="en-US" sz="3600" dirty="0" smtClean="0"/>
              <a:t>The </a:t>
            </a:r>
            <a:r>
              <a:rPr lang="en-US" sz="3600" dirty="0" err="1" smtClean="0"/>
              <a:t>intralesional</a:t>
            </a:r>
            <a:r>
              <a:rPr lang="en-US" sz="3600" dirty="0" smtClean="0"/>
              <a:t> injections of preparation cause much pain, sometimes to the extent that it complicates the therapy treatment.</a:t>
            </a:r>
          </a:p>
          <a:p>
            <a:pPr algn="just"/>
            <a:endParaRPr lang="en-US" sz="3600"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err="1" smtClean="0"/>
              <a:t>Dermabrasion</a:t>
            </a:r>
            <a:endParaRPr lang="en-US" b="0" i="0" u="none" dirty="0"/>
          </a:p>
        </p:txBody>
      </p:sp>
      <p:sp>
        <p:nvSpPr>
          <p:cNvPr id="3" name="Content Placeholder 2"/>
          <p:cNvSpPr>
            <a:spLocks noGrp="1"/>
          </p:cNvSpPr>
          <p:nvPr>
            <p:ph idx="1"/>
          </p:nvPr>
        </p:nvSpPr>
        <p:spPr/>
        <p:txBody>
          <a:bodyPr/>
          <a:lstStyle/>
          <a:p>
            <a:pPr algn="just"/>
            <a:r>
              <a:rPr lang="en-US" dirty="0" err="1" smtClean="0"/>
              <a:t>Microdermabrasion</a:t>
            </a:r>
            <a:r>
              <a:rPr lang="en-US" dirty="0" smtClean="0"/>
              <a:t> with hypertrophic scars does not give any substantially tangible results; hence, it does not descend below the dermal papillae. In the course of active </a:t>
            </a:r>
            <a:r>
              <a:rPr lang="en-US" dirty="0" err="1" smtClean="0"/>
              <a:t>keloid</a:t>
            </a:r>
            <a:r>
              <a:rPr lang="en-US" dirty="0" smtClean="0"/>
              <a:t> treatment it may even provoke </a:t>
            </a:r>
            <a:r>
              <a:rPr lang="en-US" dirty="0" err="1" smtClean="0"/>
              <a:t>keloid</a:t>
            </a:r>
            <a:r>
              <a:rPr lang="en-US" dirty="0" smtClean="0"/>
              <a:t> growth.</a:t>
            </a:r>
          </a:p>
          <a:p>
            <a:pPr algn="just"/>
            <a:r>
              <a:rPr lang="en-US" dirty="0" smtClean="0"/>
              <a:t>Rotation </a:t>
            </a:r>
            <a:r>
              <a:rPr lang="en-US" dirty="0" err="1" smtClean="0"/>
              <a:t>dermabrasion</a:t>
            </a:r>
            <a:r>
              <a:rPr lang="en-US" dirty="0" smtClean="0"/>
              <a:t> for hypertrophic scars gives positive results only with reiterative application; if applied to </a:t>
            </a:r>
            <a:r>
              <a:rPr lang="en-US" dirty="0" err="1" smtClean="0"/>
              <a:t>keloids</a:t>
            </a:r>
            <a:r>
              <a:rPr lang="en-US" dirty="0" smtClean="0"/>
              <a:t>, it may provoke their growth. Nevertheless, </a:t>
            </a:r>
            <a:r>
              <a:rPr lang="en-US" dirty="0" err="1" smtClean="0"/>
              <a:t>sandabrasion</a:t>
            </a:r>
            <a:r>
              <a:rPr lang="en-US" dirty="0" smtClean="0"/>
              <a:t> may be applied for the correction of old, inactive </a:t>
            </a:r>
            <a:r>
              <a:rPr lang="en-US" dirty="0" err="1" smtClean="0"/>
              <a:t>keloids</a:t>
            </a:r>
            <a:r>
              <a:rPr lang="en-US" dirty="0" smtClean="0"/>
              <a:t>. </a:t>
            </a:r>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867400"/>
            <a:ext cx="8642350" cy="603250"/>
          </a:xfrm>
        </p:spPr>
        <p:txBody>
          <a:bodyPr/>
          <a:lstStyle/>
          <a:p>
            <a:pPr>
              <a:buNone/>
            </a:pPr>
            <a:r>
              <a:rPr lang="en-US" sz="2000" dirty="0" smtClean="0"/>
              <a:t>http://www.healioswoundsolutions.com/management-hypertrophic-scars-keloid/</a:t>
            </a:r>
            <a:endParaRPr lang="en-US" sz="2000"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
        <p:nvSpPr>
          <p:cNvPr id="5" name="Date Placeholder 4"/>
          <p:cNvSpPr>
            <a:spLocks noGrp="1"/>
          </p:cNvSpPr>
          <p:nvPr>
            <p:ph type="dt" sz="half" idx="11"/>
          </p:nvPr>
        </p:nvSpPr>
        <p:spPr/>
        <p:txBody>
          <a:bodyPr/>
          <a:lstStyle/>
          <a:p>
            <a:pPr>
              <a:defRPr/>
            </a:pPr>
            <a:r>
              <a:rPr lang="en-US" smtClean="0">
                <a:solidFill>
                  <a:srgbClr val="FFFFFF"/>
                </a:solidFill>
              </a:rPr>
              <a:t>2016</a:t>
            </a:r>
            <a:endParaRPr lang="en-US" dirty="0">
              <a:solidFill>
                <a:srgbClr val="FFFFFF"/>
              </a:solidFill>
            </a:endParaRPr>
          </a:p>
        </p:txBody>
      </p:sp>
      <p:pic>
        <p:nvPicPr>
          <p:cNvPr id="32770" name="Picture 2"/>
          <p:cNvPicPr>
            <a:picLocks noChangeAspect="1" noChangeArrowheads="1"/>
          </p:cNvPicPr>
          <p:nvPr/>
        </p:nvPicPr>
        <p:blipFill>
          <a:blip r:embed="rId2" cstate="print"/>
          <a:srcRect/>
          <a:stretch>
            <a:fillRect/>
          </a:stretch>
        </p:blipFill>
        <p:spPr bwMode="auto">
          <a:xfrm>
            <a:off x="533399" y="533400"/>
            <a:ext cx="8140223" cy="39624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err="1" smtClean="0"/>
              <a:t>Dermabrasion</a:t>
            </a:r>
            <a:endParaRPr lang="en-US" b="0" i="0" u="none" dirty="0"/>
          </a:p>
        </p:txBody>
      </p:sp>
      <p:sp>
        <p:nvSpPr>
          <p:cNvPr id="3" name="Content Placeholder 2"/>
          <p:cNvSpPr>
            <a:spLocks noGrp="1"/>
          </p:cNvSpPr>
          <p:nvPr>
            <p:ph idx="1"/>
          </p:nvPr>
        </p:nvSpPr>
        <p:spPr/>
        <p:txBody>
          <a:bodyPr/>
          <a:lstStyle/>
          <a:p>
            <a:pPr algn="just"/>
            <a:r>
              <a:rPr lang="en-US" sz="3200" dirty="0" smtClean="0"/>
              <a:t>Application </a:t>
            </a:r>
            <a:r>
              <a:rPr lang="en-US" sz="3200" dirty="0" smtClean="0"/>
              <a:t>of multiple procedures (six to eight with the interval of 1–1.5 months) results in decreased scar mass, increased elasticity, and decreased </a:t>
            </a:r>
            <a:r>
              <a:rPr lang="en-US" sz="3200" dirty="0" err="1" smtClean="0"/>
              <a:t>hyperpigmentation</a:t>
            </a:r>
            <a:r>
              <a:rPr lang="en-US" sz="3200" dirty="0" smtClean="0"/>
              <a:t>. </a:t>
            </a:r>
            <a:endParaRPr lang="en-US" sz="3200" dirty="0" smtClean="0"/>
          </a:p>
          <a:p>
            <a:pPr algn="just"/>
            <a:endParaRPr lang="en-US" sz="3200" dirty="0" smtClean="0"/>
          </a:p>
          <a:p>
            <a:pPr algn="just"/>
            <a:r>
              <a:rPr lang="en-US" sz="3200" dirty="0" smtClean="0"/>
              <a:t>However</a:t>
            </a:r>
            <a:r>
              <a:rPr lang="en-US" sz="3200" dirty="0" smtClean="0"/>
              <a:t>, the application of this method in the décolleté zone may provoke swelling and activation of the scar</a:t>
            </a:r>
            <a:r>
              <a:rPr lang="en-US" sz="3200" dirty="0" smtClean="0"/>
              <a:t>.</a:t>
            </a:r>
            <a:endParaRPr lang="en-US" sz="3200"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err="1" smtClean="0"/>
              <a:t>Dermabrasion</a:t>
            </a:r>
            <a:endParaRPr lang="en-US" b="0" i="0" u="none" dirty="0"/>
          </a:p>
        </p:txBody>
      </p:sp>
      <p:sp>
        <p:nvSpPr>
          <p:cNvPr id="3" name="Content Placeholder 2"/>
          <p:cNvSpPr>
            <a:spLocks noGrp="1"/>
          </p:cNvSpPr>
          <p:nvPr>
            <p:ph idx="1"/>
          </p:nvPr>
        </p:nvSpPr>
        <p:spPr/>
        <p:txBody>
          <a:bodyPr/>
          <a:lstStyle/>
          <a:p>
            <a:pPr algn="just"/>
            <a:r>
              <a:rPr lang="en-US" dirty="0" smtClean="0"/>
              <a:t>Sand </a:t>
            </a:r>
            <a:r>
              <a:rPr lang="en-US" dirty="0" smtClean="0"/>
              <a:t>abrasion </a:t>
            </a:r>
            <a:r>
              <a:rPr lang="en-US" dirty="0" smtClean="0"/>
              <a:t>is performed </a:t>
            </a:r>
            <a:r>
              <a:rPr lang="en-US" dirty="0" smtClean="0"/>
              <a:t>by abrasive disks with sand bonded to their surface (as sandpaper). Depending on the grit size, different abrasive disks have different numbers (from No. 80 for the extra coarse to No. 240 for ultra </a:t>
            </a:r>
            <a:r>
              <a:rPr lang="en-US" dirty="0" err="1" smtClean="0"/>
              <a:t>ﬁne</a:t>
            </a:r>
            <a:r>
              <a:rPr lang="en-US" dirty="0" smtClean="0"/>
              <a:t>). </a:t>
            </a:r>
            <a:endParaRPr lang="en-US" dirty="0" smtClean="0"/>
          </a:p>
          <a:p>
            <a:pPr algn="just"/>
            <a:r>
              <a:rPr lang="en-US" dirty="0" smtClean="0"/>
              <a:t>For </a:t>
            </a:r>
            <a:r>
              <a:rPr lang="en-US" dirty="0" smtClean="0"/>
              <a:t>facial scars, abrasion with 120- to 240-grit is to be applied. If the lesion does not go further than epidermis, super </a:t>
            </a:r>
            <a:r>
              <a:rPr lang="en-US" dirty="0" err="1" smtClean="0"/>
              <a:t>ﬁcial</a:t>
            </a:r>
            <a:r>
              <a:rPr lang="en-US" dirty="0" smtClean="0"/>
              <a:t> </a:t>
            </a:r>
            <a:r>
              <a:rPr lang="en-US" dirty="0" err="1" smtClean="0"/>
              <a:t>dermabrasion</a:t>
            </a:r>
            <a:r>
              <a:rPr lang="en-US" dirty="0" smtClean="0"/>
              <a:t> is applied. </a:t>
            </a:r>
            <a:endParaRPr lang="en-US" dirty="0" smtClean="0"/>
          </a:p>
          <a:p>
            <a:pPr algn="just"/>
            <a:r>
              <a:rPr lang="en-US" dirty="0" smtClean="0"/>
              <a:t>In </a:t>
            </a:r>
            <a:r>
              <a:rPr lang="en-US" dirty="0" smtClean="0"/>
              <a:t>case of a deeper lesion (affecting the papillary layer), so-called deep </a:t>
            </a:r>
            <a:r>
              <a:rPr lang="en-US" dirty="0" err="1" smtClean="0"/>
              <a:t>dermabrasion</a:t>
            </a:r>
            <a:r>
              <a:rPr lang="en-US" dirty="0" smtClean="0"/>
              <a:t> is to be performed.</a:t>
            </a:r>
          </a:p>
          <a:p>
            <a:pPr algn="just"/>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Compression Therapy</a:t>
            </a:r>
          </a:p>
        </p:txBody>
      </p:sp>
      <p:sp>
        <p:nvSpPr>
          <p:cNvPr id="3" name="Content Placeholder 2"/>
          <p:cNvSpPr>
            <a:spLocks noGrp="1"/>
          </p:cNvSpPr>
          <p:nvPr>
            <p:ph idx="1"/>
          </p:nvPr>
        </p:nvSpPr>
        <p:spPr/>
        <p:txBody>
          <a:bodyPr/>
          <a:lstStyle/>
          <a:p>
            <a:pPr algn="just"/>
            <a:r>
              <a:rPr lang="en-US" dirty="0" smtClean="0"/>
              <a:t>Continuous compression of 20–40 mmHg is applied for 12–24 h/day for 3–12 months. On the one hand, it resists the scar tissue growth, holding it mechanically within the range of limited space; on the other, by putting pressure on the scar vessels, it blocks nutrition, which results in termination of growth or partial regression. </a:t>
            </a:r>
            <a:endParaRPr lang="en-US" dirty="0" smtClean="0"/>
          </a:p>
          <a:p>
            <a:pPr algn="just"/>
            <a:r>
              <a:rPr lang="en-US" dirty="0" smtClean="0"/>
              <a:t>Synthesis </a:t>
            </a:r>
            <a:r>
              <a:rPr lang="en-US" dirty="0" smtClean="0"/>
              <a:t>of collagen is an  oxygen-dependent process, as opposed to its dissociation. By forming local ischemia, we hamper collagen synthesis and maintain its disintegration (biodegradation</a:t>
            </a:r>
            <a:r>
              <a:rPr lang="en-US" dirty="0" smtClean="0"/>
              <a:t>).</a:t>
            </a:r>
            <a:endParaRPr lang="en-US" dirty="0" smtClean="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i="0" u="none" dirty="0" smtClean="0">
                <a:effectLst/>
              </a:rPr>
              <a:t> Compression Therapy: </a:t>
            </a:r>
            <a:r>
              <a:rPr lang="en-US" u="none" dirty="0" smtClean="0"/>
              <a:t>Side effects</a:t>
            </a:r>
            <a:endParaRPr lang="en-US" i="0" u="none" dirty="0" smtClean="0">
              <a:effectLst/>
            </a:endParaRPr>
          </a:p>
        </p:txBody>
      </p:sp>
      <p:sp>
        <p:nvSpPr>
          <p:cNvPr id="3" name="Content Placeholder 2"/>
          <p:cNvSpPr>
            <a:spLocks noGrp="1"/>
          </p:cNvSpPr>
          <p:nvPr>
            <p:ph idx="1"/>
          </p:nvPr>
        </p:nvSpPr>
        <p:spPr/>
        <p:txBody>
          <a:bodyPr/>
          <a:lstStyle/>
          <a:p>
            <a:pPr algn="just"/>
            <a:r>
              <a:rPr lang="en-US" dirty="0" smtClean="0"/>
              <a:t>In </a:t>
            </a:r>
            <a:r>
              <a:rPr lang="en-US" dirty="0" smtClean="0"/>
              <a:t>the course of durable application, there may appear maceration, infection, folliculate, </a:t>
            </a:r>
            <a:r>
              <a:rPr lang="en-US" dirty="0" err="1" smtClean="0"/>
              <a:t>milia</a:t>
            </a:r>
            <a:r>
              <a:rPr lang="en-US" dirty="0" smtClean="0"/>
              <a:t>, and dermatitis. </a:t>
            </a:r>
            <a:endParaRPr lang="en-US" dirty="0" smtClean="0"/>
          </a:p>
          <a:p>
            <a:pPr algn="just"/>
            <a:r>
              <a:rPr lang="en-US" dirty="0" smtClean="0"/>
              <a:t>Introduction </a:t>
            </a:r>
            <a:r>
              <a:rPr lang="en-US" dirty="0" smtClean="0"/>
              <a:t>of durable compressions and the limitation in movement that results may provoke muscular atrophy when applied to children. </a:t>
            </a:r>
            <a:endParaRPr lang="en-US" dirty="0" smtClean="0"/>
          </a:p>
          <a:p>
            <a:pPr algn="just"/>
            <a:r>
              <a:rPr lang="en-US" dirty="0" smtClean="0"/>
              <a:t>In </a:t>
            </a:r>
            <a:r>
              <a:rPr lang="en-US" dirty="0" smtClean="0"/>
              <a:t>case of prolonged pressure on the joint areas, necrosis and osteoporosis of bones may form. All such complications are connected with the prolonged term of treatment.</a:t>
            </a:r>
          </a:p>
          <a:p>
            <a:pPr algn="just"/>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t>Silicone containing substances </a:t>
            </a:r>
            <a:endParaRPr lang="en-US" i="0" u="none" dirty="0">
              <a:effectLst/>
            </a:endParaRPr>
          </a:p>
        </p:txBody>
      </p:sp>
      <p:sp>
        <p:nvSpPr>
          <p:cNvPr id="3" name="Content Placeholder 2"/>
          <p:cNvSpPr>
            <a:spLocks noGrp="1"/>
          </p:cNvSpPr>
          <p:nvPr>
            <p:ph idx="1"/>
          </p:nvPr>
        </p:nvSpPr>
        <p:spPr/>
        <p:txBody>
          <a:bodyPr/>
          <a:lstStyle/>
          <a:p>
            <a:pPr algn="just"/>
            <a:r>
              <a:rPr lang="en-US" dirty="0" smtClean="0"/>
              <a:t>Silicone containing substances    are mainly applied in the form of silicone sheeting or gels. Gels are applied on the face and neck and in the area of joints, where silicone sheeting cannot be  </a:t>
            </a:r>
            <a:r>
              <a:rPr lang="en-US" dirty="0" err="1" smtClean="0"/>
              <a:t>ﬁxed</a:t>
            </a:r>
            <a:r>
              <a:rPr lang="en-US" dirty="0" smtClean="0"/>
              <a:t>. </a:t>
            </a:r>
            <a:endParaRPr lang="en-US" dirty="0" smtClean="0"/>
          </a:p>
          <a:p>
            <a:pPr algn="just"/>
            <a:endParaRPr lang="en-US" dirty="0" smtClean="0"/>
          </a:p>
          <a:p>
            <a:pPr algn="just"/>
            <a:r>
              <a:rPr lang="en-US" dirty="0" smtClean="0"/>
              <a:t>The </a:t>
            </a:r>
            <a:r>
              <a:rPr lang="en-US" dirty="0" smtClean="0"/>
              <a:t>silicone coatings do not affect the scar directly. The mechanism of their effect has not been investigated to its core, but the following scheme is assumed:   scar hydration  →   capillary compression  →   decreased level     of cytokine     delivery  →   decreased collagen     synthesis </a:t>
            </a:r>
            <a:r>
              <a:rPr lang="en-US" dirty="0" smtClean="0"/>
              <a:t>.</a:t>
            </a:r>
            <a:endParaRPr lang="en-US" dirty="0" smtClean="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t>Silicone containing substances </a:t>
            </a:r>
            <a:endParaRPr lang="en-US" i="0" u="none" dirty="0">
              <a:effectLst/>
            </a:endParaRPr>
          </a:p>
        </p:txBody>
      </p:sp>
      <p:sp>
        <p:nvSpPr>
          <p:cNvPr id="3" name="Content Placeholder 2"/>
          <p:cNvSpPr>
            <a:spLocks noGrp="1"/>
          </p:cNvSpPr>
          <p:nvPr>
            <p:ph idx="1"/>
          </p:nvPr>
        </p:nvSpPr>
        <p:spPr/>
        <p:txBody>
          <a:bodyPr/>
          <a:lstStyle/>
          <a:p>
            <a:pPr algn="just"/>
            <a:r>
              <a:rPr lang="en-US" sz="3200" dirty="0" smtClean="0"/>
              <a:t>Use </a:t>
            </a:r>
            <a:r>
              <a:rPr lang="en-US" sz="3200" dirty="0" smtClean="0"/>
              <a:t>of silicone gel either as a topical gel or impregnated elastic sheet requires covering the entire scar for at least 12 hours each day, and ideally 24 hours per day except when the skin is being cleaned . </a:t>
            </a:r>
            <a:endParaRPr lang="en-US" sz="3200" dirty="0" smtClean="0"/>
          </a:p>
          <a:p>
            <a:pPr algn="just"/>
            <a:endParaRPr lang="en-US" sz="3200" dirty="0" smtClean="0"/>
          </a:p>
          <a:p>
            <a:pPr algn="just"/>
            <a:r>
              <a:rPr lang="en-US" sz="3200" dirty="0" smtClean="0"/>
              <a:t>Silicone </a:t>
            </a:r>
            <a:r>
              <a:rPr lang="en-US" sz="3200" dirty="0" smtClean="0"/>
              <a:t>gel can be used alone or as adjuvant therapy after excision and is effective after 4 to 6 months of treatment</a:t>
            </a:r>
            <a:r>
              <a:rPr lang="en-US" sz="3200" dirty="0" smtClean="0"/>
              <a:t>.</a:t>
            </a:r>
            <a:endParaRPr lang="en-US" sz="3200"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t>Silicone containing substances </a:t>
            </a:r>
            <a:endParaRPr lang="en-US" i="0" u="none" dirty="0">
              <a:effectLst/>
            </a:endParaRPr>
          </a:p>
        </p:txBody>
      </p:sp>
      <p:sp>
        <p:nvSpPr>
          <p:cNvPr id="3" name="Content Placeholder 2"/>
          <p:cNvSpPr>
            <a:spLocks noGrp="1"/>
          </p:cNvSpPr>
          <p:nvPr>
            <p:ph idx="1"/>
          </p:nvPr>
        </p:nvSpPr>
        <p:spPr/>
        <p:txBody>
          <a:bodyPr/>
          <a:lstStyle/>
          <a:p>
            <a:pPr algn="just"/>
            <a:r>
              <a:rPr lang="en-US" sz="4000" dirty="0" smtClean="0"/>
              <a:t>Adverse </a:t>
            </a:r>
            <a:r>
              <a:rPr lang="en-US" sz="4000" dirty="0" smtClean="0"/>
              <a:t>effects of silicone gel include occasional skin maceration, erosion, rash, and </a:t>
            </a:r>
            <a:r>
              <a:rPr lang="en-US" sz="4000" dirty="0" err="1" smtClean="0"/>
              <a:t>pruritus</a:t>
            </a:r>
            <a:r>
              <a:rPr lang="en-US" sz="4000" dirty="0" smtClean="0"/>
              <a:t>, all of which resolve with removal of the gel for several days followed by reapplication.</a:t>
            </a:r>
          </a:p>
          <a:p>
            <a:pPr algn="just"/>
            <a:endParaRPr lang="en-US" sz="4000"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t>Cryosurgery</a:t>
            </a:r>
            <a:endParaRPr lang="en-US" i="0" u="none" dirty="0"/>
          </a:p>
        </p:txBody>
      </p:sp>
      <p:sp>
        <p:nvSpPr>
          <p:cNvPr id="3" name="Content Placeholder 2"/>
          <p:cNvSpPr>
            <a:spLocks noGrp="1"/>
          </p:cNvSpPr>
          <p:nvPr>
            <p:ph idx="1"/>
          </p:nvPr>
        </p:nvSpPr>
        <p:spPr/>
        <p:txBody>
          <a:bodyPr/>
          <a:lstStyle/>
          <a:p>
            <a:pPr algn="just"/>
            <a:r>
              <a:rPr lang="en-US" dirty="0" smtClean="0"/>
              <a:t>Cryosurgery is successfully used for treatment and correction of hypertrophic scars and </a:t>
            </a:r>
            <a:r>
              <a:rPr lang="en-US" dirty="0" err="1" smtClean="0"/>
              <a:t>keloids</a:t>
            </a:r>
            <a:r>
              <a:rPr lang="en-US" dirty="0" smtClean="0"/>
              <a:t>.</a:t>
            </a:r>
          </a:p>
          <a:p>
            <a:pPr algn="just"/>
            <a:endParaRPr lang="en-US" dirty="0" smtClean="0"/>
          </a:p>
          <a:p>
            <a:pPr algn="just"/>
            <a:r>
              <a:rPr lang="en-US" dirty="0" smtClean="0"/>
              <a:t>The</a:t>
            </a:r>
            <a:r>
              <a:rPr lang="en-US" dirty="0" smtClean="0"/>
              <a:t>  </a:t>
            </a:r>
            <a:r>
              <a:rPr lang="en-US" dirty="0" err="1" smtClean="0"/>
              <a:t>ﬁrst</a:t>
            </a:r>
            <a:r>
              <a:rPr lang="en-US" dirty="0" smtClean="0"/>
              <a:t> method (“application method)  is implemented by means of contact in </a:t>
            </a:r>
            <a:r>
              <a:rPr lang="en-US" dirty="0" err="1" smtClean="0"/>
              <a:t>ﬂuence</a:t>
            </a:r>
            <a:r>
              <a:rPr lang="en-US" dirty="0" smtClean="0"/>
              <a:t>. In the  </a:t>
            </a:r>
            <a:r>
              <a:rPr lang="en-US" dirty="0" err="1" smtClean="0"/>
              <a:t>ﬁrst</a:t>
            </a:r>
            <a:r>
              <a:rPr lang="en-US" dirty="0" smtClean="0"/>
              <a:t> stage, the cryogenic agent cools the special metal tip (Cryosurgical Closed Probes), which ensures freezing of the tissue. To carry out this procedure, special Cryosurgical Closed Probes of various forms and dimensions are used</a:t>
            </a:r>
            <a:r>
              <a:rPr lang="en-US" dirty="0" smtClean="0"/>
              <a:t>.</a:t>
            </a:r>
            <a:endParaRPr lang="en-US" dirty="0" smtClean="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
        <p:nvSpPr>
          <p:cNvPr id="5" name="Date Placeholder 4"/>
          <p:cNvSpPr>
            <a:spLocks noGrp="1"/>
          </p:cNvSpPr>
          <p:nvPr>
            <p:ph type="dt" sz="half" idx="11"/>
          </p:nvPr>
        </p:nvSpPr>
        <p:spPr/>
        <p:txBody>
          <a:bodyPr/>
          <a:lstStyle/>
          <a:p>
            <a:pPr>
              <a:defRPr/>
            </a:pPr>
            <a:r>
              <a:rPr lang="en-US" smtClean="0">
                <a:solidFill>
                  <a:srgbClr val="FFFFFF"/>
                </a:solidFill>
              </a:rPr>
              <a:t>2016</a:t>
            </a:r>
            <a:endParaRPr lang="en-US" dirty="0">
              <a:solidFill>
                <a:srgbClr val="FF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t>Cryosurgery</a:t>
            </a:r>
            <a:endParaRPr lang="en-US" i="0" u="none" dirty="0"/>
          </a:p>
        </p:txBody>
      </p:sp>
      <p:sp>
        <p:nvSpPr>
          <p:cNvPr id="3" name="Content Placeholder 2"/>
          <p:cNvSpPr>
            <a:spLocks noGrp="1"/>
          </p:cNvSpPr>
          <p:nvPr>
            <p:ph idx="1"/>
          </p:nvPr>
        </p:nvSpPr>
        <p:spPr/>
        <p:txBody>
          <a:bodyPr/>
          <a:lstStyle/>
          <a:p>
            <a:pPr algn="just"/>
            <a:r>
              <a:rPr lang="en-US" sz="3200" dirty="0" smtClean="0"/>
              <a:t>The </a:t>
            </a:r>
            <a:r>
              <a:rPr lang="en-US" sz="3200" dirty="0" smtClean="0"/>
              <a:t>second method (“open spray method”) freezes with the help of spraying. The cryogenic agent, after vaporization, is directed to the tissue in the form of a thin gaseous spray and freezes it.</a:t>
            </a:r>
          </a:p>
          <a:p>
            <a:pPr algn="just"/>
            <a:endParaRPr lang="en-US" sz="3200" dirty="0" smtClean="0"/>
          </a:p>
          <a:p>
            <a:pPr algn="just"/>
            <a:r>
              <a:rPr lang="en-US" sz="3200" dirty="0" smtClean="0"/>
              <a:t>The </a:t>
            </a:r>
            <a:r>
              <a:rPr lang="en-US" sz="3200" dirty="0" smtClean="0"/>
              <a:t>third method (“reed method”) is based on the utilization of a cotton wool or gauze swab, which is closely turned around a wooden stick and moistened in liquid nitrogen</a:t>
            </a:r>
            <a:r>
              <a:rPr lang="en-US" sz="3200" dirty="0" smtClean="0"/>
              <a:t>.</a:t>
            </a:r>
            <a:endParaRPr lang="en-US" sz="3200" dirty="0" smtClean="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
        <p:nvSpPr>
          <p:cNvPr id="5" name="Date Placeholder 4"/>
          <p:cNvSpPr>
            <a:spLocks noGrp="1"/>
          </p:cNvSpPr>
          <p:nvPr>
            <p:ph type="dt" sz="half" idx="11"/>
          </p:nvPr>
        </p:nvSpPr>
        <p:spPr/>
        <p:txBody>
          <a:bodyPr/>
          <a:lstStyle/>
          <a:p>
            <a:pPr>
              <a:defRPr/>
            </a:pPr>
            <a:r>
              <a:rPr lang="en-US" smtClean="0">
                <a:solidFill>
                  <a:srgbClr val="FFFFFF"/>
                </a:solidFill>
              </a:rPr>
              <a:t>2016</a:t>
            </a:r>
            <a:endParaRPr lang="en-US" dirty="0">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t>Cryosurgery</a:t>
            </a:r>
            <a:endParaRPr lang="en-US" i="0" u="none" dirty="0"/>
          </a:p>
        </p:txBody>
      </p:sp>
      <p:sp>
        <p:nvSpPr>
          <p:cNvPr id="3" name="Content Placeholder 2"/>
          <p:cNvSpPr>
            <a:spLocks noGrp="1"/>
          </p:cNvSpPr>
          <p:nvPr>
            <p:ph idx="1"/>
          </p:nvPr>
        </p:nvSpPr>
        <p:spPr/>
        <p:txBody>
          <a:bodyPr/>
          <a:lstStyle/>
          <a:p>
            <a:pPr algn="just"/>
            <a:r>
              <a:rPr lang="en-US" dirty="0" smtClean="0"/>
              <a:t>The </a:t>
            </a:r>
            <a:r>
              <a:rPr lang="en-US" dirty="0" smtClean="0"/>
              <a:t>reed method and open spray method are not used in the course of treatment and correction of </a:t>
            </a:r>
            <a:r>
              <a:rPr lang="en-US" dirty="0" err="1" smtClean="0"/>
              <a:t>keloids</a:t>
            </a:r>
            <a:r>
              <a:rPr lang="en-US" dirty="0" smtClean="0"/>
              <a:t> as they cannot create the necessary compression and prolonged exposure of the continuously low temperature. </a:t>
            </a:r>
            <a:endParaRPr lang="en-US" dirty="0" smtClean="0"/>
          </a:p>
          <a:p>
            <a:pPr algn="just"/>
            <a:r>
              <a:rPr lang="en-US" dirty="0" smtClean="0"/>
              <a:t>Such </a:t>
            </a:r>
            <a:r>
              <a:rPr lang="en-US" dirty="0" smtClean="0"/>
              <a:t>tissue processing results in the increase of activity of  </a:t>
            </a:r>
            <a:r>
              <a:rPr lang="en-US" dirty="0" err="1" smtClean="0"/>
              <a:t>ﬁbroblasts</a:t>
            </a:r>
            <a:r>
              <a:rPr lang="en-US" dirty="0" smtClean="0"/>
              <a:t> instead of the destruction of  </a:t>
            </a:r>
            <a:r>
              <a:rPr lang="en-US" dirty="0" err="1" smtClean="0"/>
              <a:t>ﬁbroblasts</a:t>
            </a:r>
            <a:r>
              <a:rPr lang="en-US" dirty="0" smtClean="0"/>
              <a:t>; collagen synthesis is increased by two to three times, and the scar continues to grow. </a:t>
            </a:r>
            <a:endParaRPr lang="en-US" dirty="0" smtClean="0"/>
          </a:p>
          <a:p>
            <a:pPr algn="just"/>
            <a:r>
              <a:rPr lang="en-US" dirty="0" smtClean="0"/>
              <a:t>Therefore</a:t>
            </a:r>
            <a:r>
              <a:rPr lang="en-US" dirty="0" smtClean="0"/>
              <a:t>, only one method may be utilized for the treatment of </a:t>
            </a:r>
            <a:r>
              <a:rPr lang="en-US" dirty="0" err="1" smtClean="0"/>
              <a:t>keloids</a:t>
            </a:r>
            <a:r>
              <a:rPr lang="en-US" dirty="0" smtClean="0"/>
              <a:t>: </a:t>
            </a:r>
            <a:r>
              <a:rPr lang="en-US" dirty="0" err="1" smtClean="0"/>
              <a:t>cryoapplication</a:t>
            </a:r>
            <a:r>
              <a:rPr lang="en-US" dirty="0" smtClean="0"/>
              <a:t> by the use of Cryosurgical Closed Probes</a:t>
            </a:r>
            <a:r>
              <a:rPr lang="en-US" dirty="0" smtClean="0"/>
              <a:t>.</a:t>
            </a:r>
            <a:endParaRPr lang="en-US" dirty="0" smtClean="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
        <p:nvSpPr>
          <p:cNvPr id="5" name="Date Placeholder 4"/>
          <p:cNvSpPr>
            <a:spLocks noGrp="1"/>
          </p:cNvSpPr>
          <p:nvPr>
            <p:ph type="dt" sz="half" idx="11"/>
          </p:nvPr>
        </p:nvSpPr>
        <p:spPr/>
        <p:txBody>
          <a:bodyPr/>
          <a:lstStyle/>
          <a:p>
            <a:pPr>
              <a:defRPr/>
            </a:pPr>
            <a:r>
              <a:rPr lang="en-US" smtClean="0">
                <a:solidFill>
                  <a:srgbClr val="FFFFFF"/>
                </a:solidFill>
              </a:rPr>
              <a:t>2016</a:t>
            </a:r>
            <a:endParaRPr lang="en-US"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
        <p:nvSpPr>
          <p:cNvPr id="4" name="Date Placeholder 3"/>
          <p:cNvSpPr>
            <a:spLocks noGrp="1"/>
          </p:cNvSpPr>
          <p:nvPr>
            <p:ph type="dt" sz="half" idx="11"/>
          </p:nvPr>
        </p:nvSpPr>
        <p:spPr/>
        <p:txBody>
          <a:bodyPr/>
          <a:lstStyle/>
          <a:p>
            <a:pPr>
              <a:defRPr/>
            </a:pPr>
            <a:r>
              <a:rPr lang="en-US" smtClean="0">
                <a:solidFill>
                  <a:srgbClr val="FFFFFF"/>
                </a:solidFill>
              </a:rPr>
              <a:t>2016</a:t>
            </a:r>
            <a:endParaRPr lang="en-US" dirty="0">
              <a:solidFill>
                <a:srgbClr val="FFFFFF"/>
              </a:solidFill>
            </a:endParaRPr>
          </a:p>
        </p:txBody>
      </p:sp>
      <p:pic>
        <p:nvPicPr>
          <p:cNvPr id="1026" name="Picture 2" descr="http://www.healioswoundsolutions.com/wp-content/uploads/2016/05/Untitled.pn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t>Cryosurgery</a:t>
            </a:r>
            <a:endParaRPr lang="en-US" i="0" u="none" dirty="0"/>
          </a:p>
        </p:txBody>
      </p:sp>
      <p:sp>
        <p:nvSpPr>
          <p:cNvPr id="3" name="Content Placeholder 2"/>
          <p:cNvSpPr>
            <a:spLocks noGrp="1"/>
          </p:cNvSpPr>
          <p:nvPr>
            <p:ph idx="1"/>
          </p:nvPr>
        </p:nvSpPr>
        <p:spPr/>
        <p:txBody>
          <a:bodyPr/>
          <a:lstStyle/>
          <a:p>
            <a:pPr algn="just"/>
            <a:r>
              <a:rPr lang="en-US" sz="2400" dirty="0" err="1" smtClean="0"/>
              <a:t>Cryodestruction</a:t>
            </a:r>
            <a:r>
              <a:rPr lang="en-US" sz="2400" dirty="0" smtClean="0"/>
              <a:t> </a:t>
            </a:r>
            <a:r>
              <a:rPr lang="en-US" sz="2400" dirty="0" smtClean="0"/>
              <a:t>is implemented using Cryosurgical Closed Probes for two to three </a:t>
            </a:r>
            <a:r>
              <a:rPr lang="en-US" sz="2400" dirty="0" err="1" smtClean="0"/>
              <a:t>cryocycles</a:t>
            </a:r>
            <a:r>
              <a:rPr lang="en-US" sz="2400" dirty="0" smtClean="0"/>
              <a:t>, 20–40 s </a:t>
            </a:r>
            <a:r>
              <a:rPr lang="en-US" sz="2400" dirty="0" smtClean="0"/>
              <a:t>each. </a:t>
            </a:r>
          </a:p>
          <a:p>
            <a:pPr algn="just"/>
            <a:endParaRPr lang="en-US" sz="2400" dirty="0" smtClean="0"/>
          </a:p>
          <a:p>
            <a:pPr algn="just"/>
            <a:r>
              <a:rPr lang="en-US" sz="2400" dirty="0" smtClean="0"/>
              <a:t>After </a:t>
            </a:r>
            <a:r>
              <a:rPr lang="en-US" sz="2400" dirty="0" smtClean="0"/>
              <a:t>several days, a crust forms on the treated surface. </a:t>
            </a:r>
            <a:endParaRPr lang="en-US" sz="2400" dirty="0" smtClean="0"/>
          </a:p>
          <a:p>
            <a:pPr algn="just"/>
            <a:endParaRPr lang="en-US" sz="2400" dirty="0" smtClean="0"/>
          </a:p>
          <a:p>
            <a:pPr algn="just"/>
            <a:r>
              <a:rPr lang="en-US" sz="2400" dirty="0" smtClean="0"/>
              <a:t>After </a:t>
            </a:r>
            <a:r>
              <a:rPr lang="en-US" sz="2400" dirty="0" smtClean="0"/>
              <a:t>removal of the crust, the scar mass decreases. </a:t>
            </a:r>
            <a:endParaRPr lang="en-US" sz="2400" dirty="0" smtClean="0"/>
          </a:p>
          <a:p>
            <a:pPr algn="just"/>
            <a:endParaRPr lang="en-US" sz="2400" dirty="0" smtClean="0"/>
          </a:p>
          <a:p>
            <a:pPr algn="just"/>
            <a:r>
              <a:rPr lang="en-US" sz="2400" dirty="0" smtClean="0"/>
              <a:t>This </a:t>
            </a:r>
            <a:r>
              <a:rPr lang="en-US" sz="2400" dirty="0" smtClean="0"/>
              <a:t>procedure is to be repeated after 3–4 weeks. </a:t>
            </a:r>
            <a:endParaRPr lang="en-US" sz="2400" dirty="0" smtClean="0"/>
          </a:p>
          <a:p>
            <a:pPr algn="just"/>
            <a:endParaRPr lang="en-US" sz="2400" dirty="0" smtClean="0"/>
          </a:p>
          <a:p>
            <a:pPr algn="just"/>
            <a:r>
              <a:rPr lang="en-US" sz="2400" dirty="0" smtClean="0"/>
              <a:t>To </a:t>
            </a:r>
            <a:r>
              <a:rPr lang="en-US" sz="2400" dirty="0" smtClean="0"/>
              <a:t>obtain an obvious result, it is necessary to carry out eight to ten procedures (as a minimum</a:t>
            </a:r>
            <a:r>
              <a:rPr lang="en-US" sz="2400" dirty="0" smtClean="0"/>
              <a:t>)</a:t>
            </a:r>
            <a:endParaRPr lang="en-US" sz="2400" dirty="0" smtClean="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
        <p:nvSpPr>
          <p:cNvPr id="5" name="Date Placeholder 4"/>
          <p:cNvSpPr>
            <a:spLocks noGrp="1"/>
          </p:cNvSpPr>
          <p:nvPr>
            <p:ph type="dt" sz="half" idx="11"/>
          </p:nvPr>
        </p:nvSpPr>
        <p:spPr/>
        <p:txBody>
          <a:bodyPr/>
          <a:lstStyle/>
          <a:p>
            <a:pPr>
              <a:defRPr/>
            </a:pPr>
            <a:r>
              <a:rPr lang="en-US" smtClean="0">
                <a:solidFill>
                  <a:srgbClr val="FFFFFF"/>
                </a:solidFill>
              </a:rPr>
              <a:t>2016</a:t>
            </a:r>
            <a:endParaRPr lang="en-US" dirty="0">
              <a:solidFill>
                <a:srgbClr val="FFFFF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664575" cy="1182687"/>
          </a:xfrm>
        </p:spPr>
        <p:txBody>
          <a:bodyPr/>
          <a:lstStyle/>
          <a:p>
            <a:pPr algn="ctr" rtl="0"/>
            <a:r>
              <a:rPr lang="en-US" i="0" u="none" dirty="0" smtClean="0"/>
              <a:t>Cryosurgery:</a:t>
            </a:r>
            <a:br>
              <a:rPr lang="en-US" i="0" u="none" dirty="0" smtClean="0"/>
            </a:br>
            <a:r>
              <a:rPr lang="en-US" i="0" u="none" dirty="0" smtClean="0"/>
              <a:t> </a:t>
            </a:r>
            <a:r>
              <a:rPr lang="en-US" sz="2800" i="0" u="none" dirty="0" smtClean="0">
                <a:effectLst/>
              </a:rPr>
              <a:t>Contraindications</a:t>
            </a:r>
            <a:r>
              <a:rPr lang="en-US" i="0" u="none" dirty="0" smtClean="0"/>
              <a:t>, </a:t>
            </a:r>
            <a:r>
              <a:rPr lang="en-US" sz="2800" i="0" u="none" dirty="0" smtClean="0">
                <a:effectLst/>
              </a:rPr>
              <a:t>Side Effects, Complications</a:t>
            </a:r>
            <a:endParaRPr lang="en-US" i="0" u="none" dirty="0"/>
          </a:p>
        </p:txBody>
      </p:sp>
      <p:sp>
        <p:nvSpPr>
          <p:cNvPr id="3" name="Content Placeholder 2"/>
          <p:cNvSpPr>
            <a:spLocks noGrp="1"/>
          </p:cNvSpPr>
          <p:nvPr>
            <p:ph idx="1"/>
          </p:nvPr>
        </p:nvSpPr>
        <p:spPr>
          <a:xfrm>
            <a:off x="250825" y="1676400"/>
            <a:ext cx="8642350" cy="4489450"/>
          </a:xfrm>
        </p:spPr>
        <p:txBody>
          <a:bodyPr/>
          <a:lstStyle/>
          <a:p>
            <a:r>
              <a:rPr lang="en-US" sz="2400" dirty="0" smtClean="0"/>
              <a:t>Contraindications</a:t>
            </a:r>
            <a:r>
              <a:rPr lang="en-US" sz="2400" dirty="0" smtClean="0"/>
              <a:t>  </a:t>
            </a:r>
            <a:r>
              <a:rPr lang="en-US" sz="2400" dirty="0" smtClean="0"/>
              <a:t>are </a:t>
            </a:r>
            <a:r>
              <a:rPr lang="en-US" sz="2400" dirty="0" smtClean="0"/>
              <a:t>cold </a:t>
            </a:r>
            <a:r>
              <a:rPr lang="en-US" sz="2400" dirty="0" err="1" smtClean="0"/>
              <a:t>urticaria</a:t>
            </a:r>
            <a:r>
              <a:rPr lang="en-US" sz="2400" dirty="0" smtClean="0"/>
              <a:t> and the low pain limit.</a:t>
            </a:r>
          </a:p>
          <a:p>
            <a:r>
              <a:rPr lang="en-US" sz="2400" dirty="0" smtClean="0"/>
              <a:t>The main   side effects  </a:t>
            </a:r>
            <a:r>
              <a:rPr lang="en-US" sz="2400" dirty="0" smtClean="0"/>
              <a:t>are </a:t>
            </a:r>
            <a:r>
              <a:rPr lang="en-US" sz="2400" dirty="0" smtClean="0"/>
              <a:t>skin atrophy and </a:t>
            </a:r>
            <a:r>
              <a:rPr lang="en-US" sz="2400" dirty="0" err="1" smtClean="0"/>
              <a:t>depigmentation</a:t>
            </a:r>
            <a:r>
              <a:rPr lang="en-US" sz="2400" dirty="0" smtClean="0"/>
              <a:t> .  </a:t>
            </a:r>
            <a:r>
              <a:rPr lang="en-US" sz="2400" dirty="0" err="1" smtClean="0"/>
              <a:t>Melanocytes</a:t>
            </a:r>
            <a:r>
              <a:rPr lang="en-US" sz="2400" dirty="0" smtClean="0"/>
              <a:t> are situated more </a:t>
            </a:r>
            <a:r>
              <a:rPr lang="en-US" sz="2400" dirty="0" err="1" smtClean="0"/>
              <a:t>superﬁcially</a:t>
            </a:r>
            <a:r>
              <a:rPr lang="en-US" sz="2400" dirty="0" smtClean="0"/>
              <a:t> than the  </a:t>
            </a:r>
            <a:r>
              <a:rPr lang="en-US" sz="2400" dirty="0" err="1" smtClean="0"/>
              <a:t>ﬁbroblasts</a:t>
            </a:r>
            <a:r>
              <a:rPr lang="en-US" sz="2400" dirty="0" smtClean="0"/>
              <a:t> and the collagen  </a:t>
            </a:r>
            <a:r>
              <a:rPr lang="en-US" sz="2400" dirty="0" err="1" smtClean="0"/>
              <a:t>ﬁbers</a:t>
            </a:r>
            <a:r>
              <a:rPr lang="en-US" sz="2400" dirty="0" smtClean="0"/>
              <a:t>; </a:t>
            </a:r>
            <a:r>
              <a:rPr lang="en-US" sz="2400" dirty="0" smtClean="0"/>
              <a:t>therefore</a:t>
            </a:r>
            <a:r>
              <a:rPr lang="en-US" sz="2400" dirty="0" smtClean="0"/>
              <a:t>, they are the  </a:t>
            </a:r>
            <a:r>
              <a:rPr lang="en-US" sz="2400" dirty="0" err="1" smtClean="0"/>
              <a:t>ﬁrst</a:t>
            </a:r>
            <a:r>
              <a:rPr lang="en-US" sz="2400" dirty="0" smtClean="0"/>
              <a:t> to die off.  </a:t>
            </a:r>
            <a:endParaRPr lang="en-US" sz="2400" dirty="0" smtClean="0"/>
          </a:p>
          <a:p>
            <a:r>
              <a:rPr lang="en-US" sz="2400" dirty="0" err="1" smtClean="0"/>
              <a:t>Keloid</a:t>
            </a:r>
            <a:r>
              <a:rPr lang="en-US" sz="2400" dirty="0" smtClean="0"/>
              <a:t> </a:t>
            </a:r>
            <a:r>
              <a:rPr lang="en-US" sz="2400" dirty="0" smtClean="0"/>
              <a:t>treatment used as a single treatment method results in 51–84 % recrudescence; hence, it is applied in combination with other methods.  The hypertrophic scars respond to treatment much better: </a:t>
            </a:r>
            <a:endParaRPr lang="en-US" sz="2400" dirty="0" smtClean="0"/>
          </a:p>
          <a:p>
            <a:r>
              <a:rPr lang="en-US" sz="2400" dirty="0" smtClean="0"/>
              <a:t>They </a:t>
            </a:r>
            <a:r>
              <a:rPr lang="en-US" sz="2400" dirty="0" smtClean="0"/>
              <a:t>require a shorter exposition period (15–30 s), fewer </a:t>
            </a:r>
            <a:r>
              <a:rPr lang="en-US" sz="2400" dirty="0" err="1" smtClean="0"/>
              <a:t>cryocycles</a:t>
            </a:r>
            <a:r>
              <a:rPr lang="en-US" sz="2400" dirty="0" smtClean="0"/>
              <a:t>, and fewer repeated procedures (as a rule, three to four procedures applied at a time interval of 3–4 weeks is enough). A positive result is observed in 75–85 % of treatment cases.</a:t>
            </a:r>
          </a:p>
          <a:p>
            <a:endParaRPr lang="en-US" sz="2400"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
        <p:nvSpPr>
          <p:cNvPr id="5" name="Date Placeholder 4"/>
          <p:cNvSpPr>
            <a:spLocks noGrp="1"/>
          </p:cNvSpPr>
          <p:nvPr>
            <p:ph type="dt" sz="half" idx="11"/>
          </p:nvPr>
        </p:nvSpPr>
        <p:spPr/>
        <p:txBody>
          <a:bodyPr/>
          <a:lstStyle/>
          <a:p>
            <a:pPr>
              <a:defRPr/>
            </a:pPr>
            <a:r>
              <a:rPr lang="en-US" smtClean="0">
                <a:solidFill>
                  <a:srgbClr val="FFFFFF"/>
                </a:solidFill>
              </a:rPr>
              <a:t>2016</a:t>
            </a:r>
            <a:endParaRPr lang="en-US" dirty="0">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Radiation</a:t>
            </a:r>
            <a:endParaRPr lang="en-US" u="none" dirty="0">
              <a:effectLst/>
            </a:endParaRPr>
          </a:p>
        </p:txBody>
      </p:sp>
      <p:sp>
        <p:nvSpPr>
          <p:cNvPr id="3" name="Content Placeholder 2"/>
          <p:cNvSpPr>
            <a:spLocks noGrp="1"/>
          </p:cNvSpPr>
          <p:nvPr>
            <p:ph idx="1"/>
          </p:nvPr>
        </p:nvSpPr>
        <p:spPr/>
        <p:txBody>
          <a:bodyPr/>
          <a:lstStyle/>
          <a:p>
            <a:pPr algn="just"/>
            <a:r>
              <a:rPr lang="en-US" sz="3200" dirty="0" smtClean="0"/>
              <a:t>Radiation therapy effectively reduces </a:t>
            </a:r>
            <a:r>
              <a:rPr lang="en-US" sz="3200" dirty="0" err="1" smtClean="0"/>
              <a:t>keloid</a:t>
            </a:r>
            <a:r>
              <a:rPr lang="en-US" sz="3200" dirty="0" smtClean="0"/>
              <a:t> recurrence rates. Its use has been limited by the theoretical risk of inducing malignancy. </a:t>
            </a:r>
            <a:endParaRPr lang="en-US" sz="3200" dirty="0" smtClean="0"/>
          </a:p>
          <a:p>
            <a:pPr algn="just"/>
            <a:r>
              <a:rPr lang="en-US" sz="3200" dirty="0" smtClean="0"/>
              <a:t>Radiation </a:t>
            </a:r>
            <a:r>
              <a:rPr lang="en-US" sz="3200" dirty="0" smtClean="0"/>
              <a:t>therapy as an adjunct to </a:t>
            </a:r>
            <a:r>
              <a:rPr lang="en-US" sz="3200" dirty="0" err="1" smtClean="0"/>
              <a:t>keloid</a:t>
            </a:r>
            <a:r>
              <a:rPr lang="en-US" sz="3200" dirty="0" smtClean="0"/>
              <a:t> ex </a:t>
            </a:r>
            <a:r>
              <a:rPr lang="en-US" sz="3200" dirty="0" err="1" smtClean="0"/>
              <a:t>cision</a:t>
            </a:r>
            <a:r>
              <a:rPr lang="en-US" sz="3200" dirty="0" smtClean="0"/>
              <a:t> has efficacy rates of 65 to 99 percent in</a:t>
            </a:r>
            <a:r>
              <a:rPr lang="en-US" sz="3200" dirty="0" smtClean="0"/>
              <a:t/>
            </a:r>
            <a:br>
              <a:rPr lang="en-US" sz="3200" dirty="0" smtClean="0"/>
            </a:br>
            <a:r>
              <a:rPr lang="en-US" sz="3200" dirty="0" smtClean="0"/>
              <a:t>long-term follow-up</a:t>
            </a:r>
            <a:r>
              <a:rPr lang="en-US" sz="3200" dirty="0" smtClean="0"/>
              <a:t>.</a:t>
            </a:r>
          </a:p>
          <a:p>
            <a:pPr algn="just"/>
            <a:r>
              <a:rPr lang="en-US" sz="3200" dirty="0" smtClean="0"/>
              <a:t>Radiation </a:t>
            </a:r>
            <a:r>
              <a:rPr lang="en-US" sz="3200" dirty="0" smtClean="0"/>
              <a:t>of </a:t>
            </a:r>
            <a:r>
              <a:rPr lang="en-US" sz="3200" dirty="0" err="1" smtClean="0"/>
              <a:t>keloids</a:t>
            </a:r>
            <a:r>
              <a:rPr lang="en-US" sz="3200" dirty="0" smtClean="0"/>
              <a:t> damages the fibroblasts directly and affects collagen </a:t>
            </a:r>
            <a:r>
              <a:rPr lang="en-US" sz="3200" dirty="0" smtClean="0"/>
              <a:t>structure and organization</a:t>
            </a:r>
            <a:r>
              <a:rPr lang="en-US" sz="3200" dirty="0" smtClean="0"/>
              <a:t>.</a:t>
            </a:r>
            <a:endParaRPr lang="en-US" sz="3200"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Relapse Prevention Measures</a:t>
            </a:r>
            <a:endParaRPr lang="en-US" u="none" dirty="0">
              <a:effectLst/>
            </a:endParaRPr>
          </a:p>
        </p:txBody>
      </p:sp>
      <p:sp>
        <p:nvSpPr>
          <p:cNvPr id="3" name="Content Placeholder 2"/>
          <p:cNvSpPr>
            <a:spLocks noGrp="1"/>
          </p:cNvSpPr>
          <p:nvPr>
            <p:ph idx="1"/>
          </p:nvPr>
        </p:nvSpPr>
        <p:spPr/>
        <p:txBody>
          <a:bodyPr/>
          <a:lstStyle/>
          <a:p>
            <a:pPr algn="just"/>
            <a:r>
              <a:rPr lang="en-US" sz="3200" dirty="0" smtClean="0"/>
              <a:t>It is necessary to apply conservative therapy prior to surgical excision; this therapy will include corticosteroid injections, x-ray therapy, and </a:t>
            </a:r>
            <a:r>
              <a:rPr lang="en-US" sz="3200" dirty="0" err="1" smtClean="0"/>
              <a:t>cryodestruction</a:t>
            </a:r>
            <a:r>
              <a:rPr lang="en-US" sz="3200" dirty="0" smtClean="0"/>
              <a:t>.</a:t>
            </a:r>
          </a:p>
          <a:p>
            <a:pPr algn="just"/>
            <a:r>
              <a:rPr lang="en-US" sz="3200" dirty="0" smtClean="0"/>
              <a:t>Wound  closure  is  planned  precisely  with  minimum  tension in parallel with RSTLs.</a:t>
            </a:r>
          </a:p>
          <a:p>
            <a:pPr algn="just"/>
            <a:r>
              <a:rPr lang="en-US" sz="3200" dirty="0" smtClean="0"/>
              <a:t>If  necessary,  use  deep  adaptation  stitching  for  layer </a:t>
            </a:r>
            <a:r>
              <a:rPr lang="en-US" sz="3200" dirty="0" err="1" smtClean="0"/>
              <a:t>speciﬁc</a:t>
            </a:r>
            <a:r>
              <a:rPr lang="en-US" sz="3200" dirty="0" smtClean="0"/>
              <a:t> closure and decreased stretch tension in the wound area</a:t>
            </a:r>
            <a:r>
              <a:rPr lang="en-US" sz="3200" dirty="0" smtClean="0"/>
              <a:t>.</a:t>
            </a:r>
            <a:endParaRPr lang="en-US" sz="3200" dirty="0" smtClean="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Relapse Prevention Measures</a:t>
            </a:r>
            <a:endParaRPr lang="en-US" u="none" dirty="0">
              <a:effectLst/>
            </a:endParaRPr>
          </a:p>
        </p:txBody>
      </p:sp>
      <p:sp>
        <p:nvSpPr>
          <p:cNvPr id="3" name="Content Placeholder 2"/>
          <p:cNvSpPr>
            <a:spLocks noGrp="1"/>
          </p:cNvSpPr>
          <p:nvPr>
            <p:ph idx="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sz="3200" dirty="0" smtClean="0"/>
              <a:t>Apply  pressure  bands  and  compression  underwear  in  the early stages of the postoperative period.</a:t>
            </a:r>
          </a:p>
          <a:p>
            <a:pPr algn="just"/>
            <a:r>
              <a:rPr lang="en-US" sz="3200" dirty="0" err="1" smtClean="0"/>
              <a:t>Intramarginal</a:t>
            </a:r>
            <a:r>
              <a:rPr lang="en-US" sz="3200" dirty="0" smtClean="0"/>
              <a:t>  corticosteroid  injections  into  the  wound  are made while the patient is on the surgical table.</a:t>
            </a:r>
          </a:p>
          <a:p>
            <a:pPr algn="just"/>
            <a:r>
              <a:rPr lang="en-US" sz="3200" dirty="0" smtClean="0"/>
              <a:t>Postoperative radiation is to be started during the  </a:t>
            </a:r>
            <a:r>
              <a:rPr lang="en-US" sz="3200" dirty="0" err="1" smtClean="0"/>
              <a:t>ﬁrst</a:t>
            </a:r>
            <a:r>
              <a:rPr lang="en-US" sz="3200" dirty="0" smtClean="0"/>
              <a:t> 24 h after the surgical operation. Total dose is no less than 12 </a:t>
            </a:r>
            <a:r>
              <a:rPr lang="en-US" sz="3200" dirty="0" err="1" smtClean="0"/>
              <a:t>Gy</a:t>
            </a:r>
            <a:r>
              <a:rPr lang="en-US" sz="3200" dirty="0" smtClean="0"/>
              <a:t>.</a:t>
            </a:r>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Relapse Prevention Measures</a:t>
            </a:r>
            <a:endParaRPr lang="en-US" u="none" dirty="0">
              <a:effectLst/>
            </a:endParaRPr>
          </a:p>
        </p:txBody>
      </p:sp>
      <p:sp>
        <p:nvSpPr>
          <p:cNvPr id="3" name="Content Placeholder 2"/>
          <p:cNvSpPr>
            <a:spLocks noGrp="1"/>
          </p:cNvSpPr>
          <p:nvPr>
            <p:ph idx="1"/>
          </p:nvPr>
        </p:nvSpPr>
        <p:spPr/>
        <p:txBody>
          <a:bodyPr/>
          <a:lstStyle/>
          <a:p>
            <a:pPr algn="just"/>
            <a:r>
              <a:rPr lang="en-US" sz="3200" dirty="0" smtClean="0"/>
              <a:t>Application</a:t>
            </a:r>
            <a:r>
              <a:rPr lang="en-US" sz="3200" dirty="0" smtClean="0"/>
              <a:t>  of  </a:t>
            </a:r>
            <a:r>
              <a:rPr lang="en-US" sz="3200" dirty="0" err="1" smtClean="0"/>
              <a:t>Imiquimod</a:t>
            </a:r>
            <a:r>
              <a:rPr lang="en-US" sz="3200" dirty="0" smtClean="0"/>
              <a:t> cream must be started the  </a:t>
            </a:r>
            <a:r>
              <a:rPr lang="en-US" sz="3200" dirty="0" err="1" smtClean="0"/>
              <a:t>ﬁrst</a:t>
            </a:r>
            <a:r>
              <a:rPr lang="en-US" sz="3200" dirty="0" smtClean="0"/>
              <a:t> night after the surgical operation and continued for the following 8 weeks</a:t>
            </a:r>
            <a:r>
              <a:rPr lang="en-US" sz="3200" dirty="0" smtClean="0"/>
              <a:t>.</a:t>
            </a:r>
          </a:p>
          <a:p>
            <a:pPr algn="just"/>
            <a:endParaRPr lang="en-US" sz="3200" dirty="0" smtClean="0"/>
          </a:p>
          <a:p>
            <a:pPr algn="just"/>
            <a:r>
              <a:rPr lang="en-US" sz="3200" dirty="0" smtClean="0"/>
              <a:t>During  the   </a:t>
            </a:r>
            <a:r>
              <a:rPr lang="en-US" sz="3200" dirty="0" err="1" smtClean="0"/>
              <a:t>ﬁrst</a:t>
            </a:r>
            <a:r>
              <a:rPr lang="en-US" sz="3200" dirty="0" smtClean="0"/>
              <a:t>  year  after  surgical  operation,  visiting  a solarium or sauna or taking hot baths is not recommended because thermal procedures stimulate blood  </a:t>
            </a:r>
            <a:r>
              <a:rPr lang="en-US" sz="3200" dirty="0" err="1" smtClean="0"/>
              <a:t>ﬂow</a:t>
            </a:r>
            <a:r>
              <a:rPr lang="en-US" sz="3200" dirty="0" smtClean="0"/>
              <a:t> in the scar area, which can provoke its growth</a:t>
            </a:r>
            <a:r>
              <a:rPr lang="en-US" sz="3200" dirty="0" smtClean="0"/>
              <a:t>.</a:t>
            </a:r>
            <a:endParaRPr lang="en-US" sz="3200" dirty="0" smtClean="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err="1" smtClean="0">
                <a:effectLst/>
              </a:rPr>
              <a:t>AntiHistamines</a:t>
            </a:r>
            <a:endParaRPr lang="en-US" u="none" dirty="0">
              <a:effectLst/>
            </a:endParaRPr>
          </a:p>
        </p:txBody>
      </p:sp>
      <p:sp>
        <p:nvSpPr>
          <p:cNvPr id="3" name="Content Placeholder 2"/>
          <p:cNvSpPr>
            <a:spLocks noGrp="1"/>
          </p:cNvSpPr>
          <p:nvPr>
            <p:ph idx="1"/>
          </p:nvPr>
        </p:nvSpPr>
        <p:spPr/>
        <p:txBody>
          <a:bodyPr/>
          <a:lstStyle/>
          <a:p>
            <a:pPr algn="just"/>
            <a:r>
              <a:rPr lang="en-US" sz="3200" dirty="0" smtClean="0"/>
              <a:t>Histamine antagonists, particularly </a:t>
            </a:r>
            <a:r>
              <a:rPr lang="en-US" sz="3200" dirty="0" smtClean="0"/>
              <a:t>anti-H1, </a:t>
            </a:r>
            <a:r>
              <a:rPr lang="en-US" sz="3200" dirty="0" smtClean="0"/>
              <a:t>can relieve some of the burning and </a:t>
            </a:r>
            <a:r>
              <a:rPr lang="en-US" sz="3200" dirty="0" err="1" smtClean="0"/>
              <a:t>pruritus</a:t>
            </a:r>
            <a:r>
              <a:rPr lang="en-US" sz="3200" dirty="0" smtClean="0"/>
              <a:t> </a:t>
            </a:r>
            <a:r>
              <a:rPr lang="en-US" sz="3200" dirty="0" smtClean="0"/>
              <a:t>and </a:t>
            </a:r>
            <a:r>
              <a:rPr lang="en-US" sz="3200" dirty="0" smtClean="0"/>
              <a:t>may modulate </a:t>
            </a:r>
            <a:r>
              <a:rPr lang="en-US" sz="3200" dirty="0" err="1" smtClean="0"/>
              <a:t>keloid</a:t>
            </a:r>
            <a:r>
              <a:rPr lang="en-US" sz="3200" dirty="0" smtClean="0"/>
              <a:t> size</a:t>
            </a:r>
            <a:r>
              <a:rPr lang="en-US" sz="3200" dirty="0" smtClean="0"/>
              <a:t>.</a:t>
            </a:r>
          </a:p>
          <a:p>
            <a:pPr algn="just"/>
            <a:r>
              <a:rPr lang="en-US" sz="3200" dirty="0" smtClean="0"/>
              <a:t>The</a:t>
            </a:r>
            <a:r>
              <a:rPr lang="en-US" sz="3200" dirty="0" smtClean="0"/>
              <a:t> problematic </a:t>
            </a:r>
            <a:r>
              <a:rPr lang="en-US" sz="3200" dirty="0" err="1" smtClean="0"/>
              <a:t>pruritus</a:t>
            </a:r>
            <a:r>
              <a:rPr lang="en-US" sz="3200" dirty="0" smtClean="0"/>
              <a:t> of </a:t>
            </a:r>
            <a:r>
              <a:rPr lang="en-US" sz="3200" dirty="0" err="1" smtClean="0"/>
              <a:t>keloids</a:t>
            </a:r>
            <a:r>
              <a:rPr lang="en-US" sz="3200" dirty="0" smtClean="0"/>
              <a:t> probably </a:t>
            </a:r>
            <a:r>
              <a:rPr lang="en-US" sz="3200" dirty="0" smtClean="0"/>
              <a:t>results from </a:t>
            </a:r>
            <a:r>
              <a:rPr lang="en-US" sz="3200" dirty="0" smtClean="0"/>
              <a:t>mast cell </a:t>
            </a:r>
            <a:r>
              <a:rPr lang="en-US" sz="3200" dirty="0" err="1" smtClean="0"/>
              <a:t>degranulation</a:t>
            </a:r>
            <a:r>
              <a:rPr lang="en-US" sz="3200" dirty="0" smtClean="0"/>
              <a:t> and histamine release. </a:t>
            </a:r>
            <a:endParaRPr lang="en-US" sz="3200" dirty="0" smtClean="0"/>
          </a:p>
          <a:p>
            <a:pPr algn="just"/>
            <a:r>
              <a:rPr lang="en-US" sz="3200" dirty="0" smtClean="0"/>
              <a:t>Histamine </a:t>
            </a:r>
            <a:r>
              <a:rPr lang="en-US" sz="3200" dirty="0" smtClean="0"/>
              <a:t>may also contribute to </a:t>
            </a:r>
            <a:r>
              <a:rPr lang="en-US" sz="3200" dirty="0" err="1" smtClean="0"/>
              <a:t>keloid</a:t>
            </a:r>
            <a:r>
              <a:rPr lang="en-US" sz="3200" dirty="0" smtClean="0"/>
              <a:t> formation through stimulation of collagen synthesis and other processes.</a:t>
            </a:r>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t>Introduction</a:t>
            </a:r>
            <a:endParaRPr lang="en-US" i="0" u="none" dirty="0"/>
          </a:p>
        </p:txBody>
      </p:sp>
      <p:sp>
        <p:nvSpPr>
          <p:cNvPr id="3" name="Content Placeholder 2"/>
          <p:cNvSpPr>
            <a:spLocks noGrp="1"/>
          </p:cNvSpPr>
          <p:nvPr>
            <p:ph idx="1"/>
          </p:nvPr>
        </p:nvSpPr>
        <p:spPr/>
        <p:txBody>
          <a:bodyPr/>
          <a:lstStyle/>
          <a:p>
            <a:pPr algn="just"/>
            <a:r>
              <a:rPr lang="en-US" sz="3200" dirty="0" err="1" smtClean="0">
                <a:effectLst>
                  <a:outerShdw blurRad="38100" dist="38100" dir="2700000" algn="tl">
                    <a:srgbClr val="000000">
                      <a:alpha val="43137"/>
                    </a:srgbClr>
                  </a:outerShdw>
                </a:effectLst>
              </a:rPr>
              <a:t>Keloidal</a:t>
            </a:r>
            <a:r>
              <a:rPr lang="en-US" sz="3200" dirty="0" smtClean="0">
                <a:effectLst>
                  <a:outerShdw blurRad="38100" dist="38100" dir="2700000" algn="tl">
                    <a:srgbClr val="000000">
                      <a:alpha val="43137"/>
                    </a:srgbClr>
                  </a:outerShdw>
                </a:effectLst>
              </a:rPr>
              <a:t> scarring is one of the most frustrating clinical problems in wound healing. </a:t>
            </a:r>
            <a:endParaRPr lang="en-US" sz="3200" dirty="0" smtClean="0">
              <a:effectLst>
                <a:outerShdw blurRad="38100" dist="38100" dir="2700000" algn="tl">
                  <a:srgbClr val="000000">
                    <a:alpha val="43137"/>
                  </a:srgbClr>
                </a:outerShdw>
              </a:effectLst>
            </a:endParaRPr>
          </a:p>
          <a:p>
            <a:pPr algn="just"/>
            <a:endParaRPr lang="en-US" sz="3200" dirty="0" smtClean="0">
              <a:effectLst>
                <a:outerShdw blurRad="38100" dist="38100" dir="2700000" algn="tl">
                  <a:srgbClr val="000000">
                    <a:alpha val="43137"/>
                  </a:srgbClr>
                </a:outerShdw>
              </a:effectLst>
            </a:endParaRPr>
          </a:p>
          <a:p>
            <a:pPr algn="just"/>
            <a:r>
              <a:rPr lang="en-US" sz="3200" dirty="0" err="1" smtClean="0">
                <a:effectLst>
                  <a:outerShdw blurRad="38100" dist="38100" dir="2700000" algn="tl">
                    <a:srgbClr val="000000">
                      <a:alpha val="43137"/>
                    </a:srgbClr>
                  </a:outerShdw>
                </a:effectLst>
              </a:rPr>
              <a:t>Keloids</a:t>
            </a:r>
            <a:r>
              <a:rPr lang="en-US" sz="32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form following dermal injury and exhibit exuberant, indefinite growth of </a:t>
            </a:r>
            <a:r>
              <a:rPr lang="en-US" sz="3200" dirty="0" smtClean="0">
                <a:effectLst>
                  <a:outerShdw blurRad="38100" dist="38100" dir="2700000" algn="tl">
                    <a:srgbClr val="000000">
                      <a:alpha val="43137"/>
                    </a:srgbClr>
                  </a:outerShdw>
                </a:effectLst>
              </a:rPr>
              <a:t>collagen.</a:t>
            </a:r>
          </a:p>
          <a:p>
            <a:pPr algn="just"/>
            <a:endParaRPr lang="en-US" sz="3200" dirty="0" smtClean="0">
              <a:effectLst>
                <a:outerShdw blurRad="38100" dist="38100" dir="2700000" algn="tl">
                  <a:srgbClr val="000000">
                    <a:alpha val="43137"/>
                  </a:srgbClr>
                </a:outerShdw>
              </a:effectLst>
            </a:endParaRPr>
          </a:p>
          <a:p>
            <a:pPr algn="just"/>
            <a:r>
              <a:rPr lang="en-US" sz="3200" dirty="0" smtClean="0">
                <a:effectLst>
                  <a:outerShdw blurRad="38100" dist="38100" dir="2700000" algn="tl">
                    <a:srgbClr val="000000">
                      <a:alpha val="43137"/>
                    </a:srgbClr>
                  </a:outerShdw>
                </a:effectLst>
              </a:rPr>
              <a:t>They </a:t>
            </a:r>
            <a:r>
              <a:rPr lang="en-US" sz="3200" dirty="0" smtClean="0">
                <a:effectLst>
                  <a:outerShdw blurRad="38100" dist="38100" dir="2700000" algn="tl">
                    <a:srgbClr val="000000">
                      <a:alpha val="43137"/>
                    </a:srgbClr>
                  </a:outerShdw>
                </a:effectLst>
              </a:rPr>
              <a:t>tend to occur in darker skinned individuals with a familial tendency and not in the extremes of age. </a:t>
            </a:r>
            <a:endParaRPr lang="en-US" sz="3200" dirty="0" smtClean="0">
              <a:effectLst>
                <a:outerShdw blurRad="38100" dist="38100" dir="2700000" algn="tl">
                  <a:srgbClr val="000000">
                    <a:alpha val="43137"/>
                  </a:srgbClr>
                </a:outerShdw>
              </a:effectLst>
            </a:endParaRPr>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
        <p:nvSpPr>
          <p:cNvPr id="5" name="Date Placeholder 4"/>
          <p:cNvSpPr>
            <a:spLocks noGrp="1"/>
          </p:cNvSpPr>
          <p:nvPr>
            <p:ph type="dt" sz="half" idx="11"/>
          </p:nvPr>
        </p:nvSpPr>
        <p:spPr/>
        <p:txBody>
          <a:bodyPr/>
          <a:lstStyle/>
          <a:p>
            <a:pPr>
              <a:defRPr/>
            </a:pPr>
            <a:r>
              <a:rPr lang="en-US" smtClean="0">
                <a:solidFill>
                  <a:srgbClr val="FFFFFF"/>
                </a:solidFill>
              </a:rPr>
              <a:t>2016</a:t>
            </a:r>
            <a:endParaRPr lang="en-US" dirty="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t>Introduction</a:t>
            </a:r>
            <a:endParaRPr lang="en-US" i="0" u="none" dirty="0"/>
          </a:p>
        </p:txBody>
      </p:sp>
      <p:sp>
        <p:nvSpPr>
          <p:cNvPr id="3" name="Content Placeholder 2"/>
          <p:cNvSpPr>
            <a:spLocks noGrp="1"/>
          </p:cNvSpPr>
          <p:nvPr>
            <p:ph idx="1"/>
          </p:nvPr>
        </p:nvSpPr>
        <p:spPr/>
        <p:txBody>
          <a:bodyPr/>
          <a:lstStyle/>
          <a:p>
            <a:pPr algn="just"/>
            <a:r>
              <a:rPr lang="en-US" sz="3200" dirty="0" err="1" smtClean="0">
                <a:effectLst>
                  <a:outerShdw blurRad="38100" dist="38100" dir="2700000" algn="tl">
                    <a:srgbClr val="000000">
                      <a:alpha val="43137"/>
                    </a:srgbClr>
                  </a:outerShdw>
                </a:effectLst>
              </a:rPr>
              <a:t>Keloid</a:t>
            </a:r>
            <a:r>
              <a:rPr lang="en-US" sz="32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formation has been ascribed to altered growth factor regulation, aberrant collagen turnover, genetics, immune dysfunction, sebum reaction, and altered mechanics. </a:t>
            </a:r>
            <a:endParaRPr lang="en-US" sz="3200" dirty="0" smtClean="0">
              <a:effectLst>
                <a:outerShdw blurRad="38100" dist="38100" dir="2700000" algn="tl">
                  <a:srgbClr val="000000">
                    <a:alpha val="43137"/>
                  </a:srgbClr>
                </a:outerShdw>
              </a:effectLst>
            </a:endParaRPr>
          </a:p>
          <a:p>
            <a:pPr algn="just"/>
            <a:endParaRPr lang="en-US" sz="3200" dirty="0" smtClean="0">
              <a:effectLst>
                <a:outerShdw blurRad="38100" dist="38100" dir="2700000" algn="tl">
                  <a:srgbClr val="000000">
                    <a:alpha val="43137"/>
                  </a:srgbClr>
                </a:outerShdw>
              </a:effectLst>
            </a:endParaRPr>
          </a:p>
          <a:p>
            <a:pPr algn="just"/>
            <a:r>
              <a:rPr lang="en-US" sz="3200" dirty="0" smtClean="0">
                <a:effectLst>
                  <a:outerShdw blurRad="38100" dist="38100" dir="2700000" algn="tl">
                    <a:srgbClr val="000000">
                      <a:alpha val="43137"/>
                    </a:srgbClr>
                  </a:outerShdw>
                </a:effectLst>
              </a:rPr>
              <a:t>No </a:t>
            </a:r>
            <a:r>
              <a:rPr lang="en-US" sz="3200" dirty="0" smtClean="0">
                <a:effectLst>
                  <a:outerShdw blurRad="38100" dist="38100" dir="2700000" algn="tl">
                    <a:srgbClr val="000000">
                      <a:alpha val="43137"/>
                    </a:srgbClr>
                  </a:outerShdw>
                </a:effectLst>
              </a:rPr>
              <a:t>single unifying hypothesis adequately explains </a:t>
            </a:r>
            <a:r>
              <a:rPr lang="en-US" sz="3200" dirty="0" err="1" smtClean="0">
                <a:effectLst>
                  <a:outerShdw blurRad="38100" dist="38100" dir="2700000" algn="tl">
                    <a:srgbClr val="000000">
                      <a:alpha val="43137"/>
                    </a:srgbClr>
                  </a:outerShdw>
                </a:effectLst>
              </a:rPr>
              <a:t>keloid</a:t>
            </a:r>
            <a:r>
              <a:rPr lang="en-US" sz="3200" dirty="0" smtClean="0">
                <a:effectLst>
                  <a:outerShdw blurRad="38100" dist="38100" dir="2700000" algn="tl">
                    <a:srgbClr val="000000">
                      <a:alpha val="43137"/>
                    </a:srgbClr>
                  </a:outerShdw>
                </a:effectLst>
              </a:rPr>
              <a:t> formation</a:t>
            </a:r>
            <a:r>
              <a:rPr lang="en-US" sz="3200" dirty="0" smtClean="0">
                <a:effectLst>
                  <a:outerShdw blurRad="38100" dist="38100" dir="2700000" algn="tl">
                    <a:srgbClr val="000000">
                      <a:alpha val="43137"/>
                    </a:srgbClr>
                  </a:outerShdw>
                </a:effectLst>
              </a:rPr>
              <a:t>.</a:t>
            </a:r>
            <a:endParaRPr lang="en-US" sz="3200" dirty="0">
              <a:effectLst>
                <a:outerShdw blurRad="38100" dist="38100" dir="2700000" algn="tl">
                  <a:srgbClr val="000000">
                    <a:alpha val="43137"/>
                  </a:srgbClr>
                </a:outerShdw>
              </a:effectLst>
            </a:endParaRPr>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
        <p:nvSpPr>
          <p:cNvPr id="5" name="Date Placeholder 4"/>
          <p:cNvSpPr>
            <a:spLocks noGrp="1"/>
          </p:cNvSpPr>
          <p:nvPr>
            <p:ph type="dt" sz="half" idx="11"/>
          </p:nvPr>
        </p:nvSpPr>
        <p:spPr/>
        <p:txBody>
          <a:bodyPr/>
          <a:lstStyle/>
          <a:p>
            <a:pPr>
              <a:defRPr/>
            </a:pPr>
            <a:r>
              <a:rPr lang="en-US" smtClean="0">
                <a:solidFill>
                  <a:srgbClr val="FFFFFF"/>
                </a:solidFill>
              </a:rPr>
              <a:t>2016</a:t>
            </a:r>
            <a:endParaRPr lang="en-US" dirty="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Surgical excision</a:t>
            </a:r>
          </a:p>
        </p:txBody>
      </p:sp>
      <p:sp>
        <p:nvSpPr>
          <p:cNvPr id="3" name="Content Placeholder 2"/>
          <p:cNvSpPr>
            <a:spLocks noGrp="1"/>
          </p:cNvSpPr>
          <p:nvPr>
            <p:ph idx="1"/>
          </p:nvPr>
        </p:nvSpPr>
        <p:spPr/>
        <p:txBody>
          <a:bodyPr/>
          <a:lstStyle/>
          <a:p>
            <a:pPr algn="just"/>
            <a:r>
              <a:rPr lang="en-US" dirty="0" smtClean="0"/>
              <a:t>Surgical excision of a hypertrophic scar gives satisfactory results</a:t>
            </a:r>
            <a:r>
              <a:rPr lang="en-US" dirty="0" smtClean="0"/>
              <a:t>. However, surgical </a:t>
            </a:r>
            <a:r>
              <a:rPr lang="en-US" dirty="0" smtClean="0"/>
              <a:t>excision of </a:t>
            </a:r>
            <a:r>
              <a:rPr lang="en-US" dirty="0" err="1" smtClean="0"/>
              <a:t>keloids</a:t>
            </a:r>
            <a:r>
              <a:rPr lang="en-US" dirty="0" smtClean="0"/>
              <a:t> by itself generally results in lesion recurrence. </a:t>
            </a:r>
            <a:r>
              <a:rPr lang="en-US" dirty="0" smtClean="0"/>
              <a:t>The recurrence </a:t>
            </a:r>
            <a:r>
              <a:rPr lang="en-US" dirty="0" smtClean="0"/>
              <a:t>rates of 40 to 100 percent</a:t>
            </a:r>
            <a:r>
              <a:rPr lang="en-US" dirty="0" smtClean="0"/>
              <a:t>.</a:t>
            </a:r>
          </a:p>
          <a:p>
            <a:pPr algn="just"/>
            <a:endParaRPr lang="en-US" dirty="0" smtClean="0"/>
          </a:p>
          <a:p>
            <a:pPr algn="just"/>
            <a:r>
              <a:rPr lang="en-US" dirty="0" smtClean="0"/>
              <a:t>Simple </a:t>
            </a:r>
            <a:r>
              <a:rPr lang="en-US" dirty="0" smtClean="0"/>
              <a:t>excision is believed to stimulate additional collagen </a:t>
            </a:r>
            <a:r>
              <a:rPr lang="en-US" dirty="0" err="1" smtClean="0"/>
              <a:t>synthesis,resulting</a:t>
            </a:r>
            <a:r>
              <a:rPr lang="en-US" dirty="0" smtClean="0"/>
              <a:t> in rapid </a:t>
            </a:r>
            <a:r>
              <a:rPr lang="en-US" dirty="0" err="1" smtClean="0"/>
              <a:t>regrowth</a:t>
            </a:r>
            <a:r>
              <a:rPr lang="en-US" dirty="0" smtClean="0"/>
              <a:t> and often a larger </a:t>
            </a:r>
            <a:r>
              <a:rPr lang="en-US" dirty="0" err="1" smtClean="0"/>
              <a:t>keloid</a:t>
            </a:r>
            <a:r>
              <a:rPr lang="en-US" dirty="0" smtClean="0"/>
              <a:t>. Surgical excision of a </a:t>
            </a:r>
            <a:r>
              <a:rPr lang="en-US" dirty="0" err="1" smtClean="0"/>
              <a:t>keloid</a:t>
            </a:r>
            <a:r>
              <a:rPr lang="en-US" dirty="0" smtClean="0"/>
              <a:t> scar as a single method without another method causes a relapse in 85–100 % of cases . </a:t>
            </a:r>
            <a:endParaRPr lang="en-US" dirty="0" smtClean="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Surgical excision</a:t>
            </a:r>
          </a:p>
        </p:txBody>
      </p:sp>
      <p:sp>
        <p:nvSpPr>
          <p:cNvPr id="3" name="Content Placeholder 2"/>
          <p:cNvSpPr>
            <a:spLocks noGrp="1"/>
          </p:cNvSpPr>
          <p:nvPr>
            <p:ph idx="1"/>
          </p:nvPr>
        </p:nvSpPr>
        <p:spPr/>
        <p:txBody>
          <a:bodyPr/>
          <a:lstStyle/>
          <a:p>
            <a:pPr algn="just"/>
            <a:r>
              <a:rPr lang="en-US" dirty="0" smtClean="0"/>
              <a:t>During </a:t>
            </a:r>
            <a:r>
              <a:rPr lang="en-US" dirty="0" smtClean="0"/>
              <a:t>the postoperative period, the scar is treated as a potential </a:t>
            </a:r>
            <a:r>
              <a:rPr lang="en-US" dirty="0" err="1" smtClean="0"/>
              <a:t>keloid</a:t>
            </a:r>
            <a:r>
              <a:rPr lang="en-US" dirty="0" smtClean="0"/>
              <a:t>, involving the application of a number of treatments: corticosteroids, compression therapy, silicone sheeting and </a:t>
            </a:r>
            <a:r>
              <a:rPr lang="en-US" dirty="0" smtClean="0"/>
              <a:t>gels.</a:t>
            </a:r>
          </a:p>
          <a:p>
            <a:pPr algn="just"/>
            <a:endParaRPr lang="en-US" dirty="0" smtClean="0"/>
          </a:p>
          <a:p>
            <a:pPr algn="just"/>
            <a:r>
              <a:rPr lang="en-US" dirty="0" smtClean="0"/>
              <a:t>Subtotal excision along with lateral undermining has been credited with improved outcome and fewer recurrences . Because the rim of the </a:t>
            </a:r>
            <a:r>
              <a:rPr lang="en-US" dirty="0" err="1" smtClean="0"/>
              <a:t>keloid</a:t>
            </a:r>
            <a:r>
              <a:rPr lang="en-US" dirty="0" smtClean="0"/>
              <a:t> scar serves to splint the wound and relieve tension, the stimulus for collagen synthesis is decreased</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Surgical excision</a:t>
            </a:r>
          </a:p>
        </p:txBody>
      </p:sp>
      <p:sp>
        <p:nvSpPr>
          <p:cNvPr id="3" name="Content Placeholder 2"/>
          <p:cNvSpPr>
            <a:spLocks noGrp="1"/>
          </p:cNvSpPr>
          <p:nvPr>
            <p:ph idx="1"/>
          </p:nvPr>
        </p:nvSpPr>
        <p:spPr/>
        <p:txBody>
          <a:bodyPr/>
          <a:lstStyle/>
          <a:p>
            <a:pPr algn="just"/>
            <a:r>
              <a:rPr lang="en-US" dirty="0" smtClean="0"/>
              <a:t>Surgical </a:t>
            </a:r>
            <a:r>
              <a:rPr lang="en-US" dirty="0" smtClean="0"/>
              <a:t>excisions can be closed either primarily or through a number of reconstructive techniques. </a:t>
            </a:r>
            <a:endParaRPr lang="en-US" dirty="0" smtClean="0"/>
          </a:p>
          <a:p>
            <a:pPr algn="just"/>
            <a:r>
              <a:rPr lang="en-US" dirty="0" smtClean="0"/>
              <a:t>In </a:t>
            </a:r>
            <a:r>
              <a:rPr lang="en-US" dirty="0" smtClean="0"/>
              <a:t>general, sutures are removed as early as possible and </a:t>
            </a:r>
            <a:r>
              <a:rPr lang="en-US" dirty="0" err="1" smtClean="0"/>
              <a:t>intradermal</a:t>
            </a:r>
            <a:r>
              <a:rPr lang="en-US" dirty="0" smtClean="0"/>
              <a:t>, </a:t>
            </a:r>
            <a:r>
              <a:rPr lang="en-US" dirty="0" err="1" smtClean="0"/>
              <a:t>subcuticular</a:t>
            </a:r>
            <a:r>
              <a:rPr lang="en-US" dirty="0" smtClean="0"/>
              <a:t> closure is preferred, to avoid </a:t>
            </a:r>
            <a:r>
              <a:rPr lang="en-US" dirty="0" err="1" smtClean="0"/>
              <a:t>suturemarks</a:t>
            </a:r>
            <a:r>
              <a:rPr lang="en-US" dirty="0" smtClean="0"/>
              <a:t> that subsequently develop </a:t>
            </a:r>
            <a:r>
              <a:rPr lang="en-US" dirty="0" err="1" smtClean="0"/>
              <a:t>keloids</a:t>
            </a:r>
            <a:r>
              <a:rPr lang="en-US" dirty="0" smtClean="0"/>
              <a:t>.</a:t>
            </a:r>
          </a:p>
          <a:p>
            <a:pPr algn="just"/>
            <a:r>
              <a:rPr lang="en-US" dirty="0" err="1" smtClean="0"/>
              <a:t>Monofilamentous</a:t>
            </a:r>
            <a:r>
              <a:rPr lang="en-US" dirty="0" smtClean="0"/>
              <a:t> </a:t>
            </a:r>
            <a:r>
              <a:rPr lang="en-US" dirty="0" smtClean="0"/>
              <a:t>suture is preferred to braided suture to minimize local </a:t>
            </a:r>
            <a:r>
              <a:rPr lang="en-US" dirty="0" smtClean="0"/>
              <a:t>inflammatory </a:t>
            </a:r>
            <a:r>
              <a:rPr lang="en-US" dirty="0" smtClean="0"/>
              <a:t>reaction</a:t>
            </a:r>
            <a:r>
              <a:rPr lang="en-US" dirty="0" smtClean="0"/>
              <a:t>.</a:t>
            </a:r>
          </a:p>
          <a:p>
            <a:pPr algn="just"/>
            <a:r>
              <a:rPr lang="en-US" dirty="0" smtClean="0"/>
              <a:t>If </a:t>
            </a:r>
            <a:r>
              <a:rPr lang="en-US" dirty="0" smtClean="0"/>
              <a:t>primary closure does not suffice, the wound from the surgical excision of </a:t>
            </a:r>
            <a:r>
              <a:rPr lang="en-US" dirty="0" err="1" smtClean="0"/>
              <a:t>keloids</a:t>
            </a:r>
            <a:r>
              <a:rPr lang="en-US" dirty="0" smtClean="0"/>
              <a:t> can be closed with flap advancement, </a:t>
            </a:r>
            <a:r>
              <a:rPr lang="en-US" dirty="0" err="1" smtClean="0"/>
              <a:t>autograft</a:t>
            </a:r>
            <a:r>
              <a:rPr lang="en-US" dirty="0" smtClean="0"/>
              <a:t>.</a:t>
            </a:r>
          </a:p>
          <a:p>
            <a:pPr algn="just"/>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u="none" dirty="0" smtClean="0">
                <a:effectLst/>
              </a:rPr>
              <a:t>Prevention</a:t>
            </a:r>
          </a:p>
        </p:txBody>
      </p:sp>
      <p:sp>
        <p:nvSpPr>
          <p:cNvPr id="3" name="Content Placeholder 2"/>
          <p:cNvSpPr>
            <a:spLocks noGrp="1"/>
          </p:cNvSpPr>
          <p:nvPr>
            <p:ph idx="1"/>
          </p:nvPr>
        </p:nvSpPr>
        <p:spPr/>
        <p:txBody>
          <a:bodyPr/>
          <a:lstStyle/>
          <a:p>
            <a:pPr algn="just"/>
            <a:r>
              <a:rPr lang="en-US" dirty="0" smtClean="0"/>
              <a:t>The initial surgical debridement must be carried out during the  </a:t>
            </a:r>
            <a:r>
              <a:rPr lang="en-US" dirty="0" err="1" smtClean="0"/>
              <a:t>ﬁrst</a:t>
            </a:r>
            <a:r>
              <a:rPr lang="en-US" dirty="0" smtClean="0"/>
              <a:t> few </a:t>
            </a:r>
            <a:r>
              <a:rPr lang="en-US" dirty="0" smtClean="0"/>
              <a:t>hours after the moment of injury. </a:t>
            </a:r>
            <a:endParaRPr lang="en-US" dirty="0" smtClean="0"/>
          </a:p>
          <a:p>
            <a:pPr algn="just"/>
            <a:endParaRPr lang="en-US" dirty="0" smtClean="0"/>
          </a:p>
          <a:p>
            <a:pPr algn="just"/>
            <a:r>
              <a:rPr lang="en-US" dirty="0" smtClean="0"/>
              <a:t>The </a:t>
            </a:r>
            <a:r>
              <a:rPr lang="en-US" dirty="0" smtClean="0"/>
              <a:t>goal of </a:t>
            </a:r>
            <a:r>
              <a:rPr lang="en-US" dirty="0" smtClean="0"/>
              <a:t>such </a:t>
            </a:r>
            <a:r>
              <a:rPr lang="en-US" dirty="0" smtClean="0"/>
              <a:t>debridement is to stop hemorrhage, remove any extraneous matter from the wound,  </a:t>
            </a:r>
            <a:r>
              <a:rPr lang="en-US" dirty="0" err="1" smtClean="0"/>
              <a:t>ﬁx</a:t>
            </a:r>
            <a:r>
              <a:rPr lang="en-US" dirty="0" smtClean="0"/>
              <a:t> and immobilize the wound edges, take preventive measures to  </a:t>
            </a:r>
            <a:r>
              <a:rPr lang="en-US" dirty="0" err="1" smtClean="0"/>
              <a:t>ﬁx</a:t>
            </a:r>
            <a:r>
              <a:rPr lang="en-US" dirty="0" smtClean="0"/>
              <a:t> edema, and stop any septic </a:t>
            </a:r>
            <a:r>
              <a:rPr lang="en-US" dirty="0" err="1" smtClean="0"/>
              <a:t>inﬂammation</a:t>
            </a:r>
            <a:r>
              <a:rPr lang="en-US" dirty="0" smtClean="0"/>
              <a:t>.   </a:t>
            </a:r>
            <a:endParaRPr lang="en-US" dirty="0" smtClean="0"/>
          </a:p>
          <a:p>
            <a:pPr algn="just"/>
            <a:endParaRPr lang="en-US" dirty="0" smtClean="0"/>
          </a:p>
          <a:p>
            <a:pPr algn="just"/>
            <a:r>
              <a:rPr lang="en-US" dirty="0" smtClean="0"/>
              <a:t>As </a:t>
            </a:r>
            <a:r>
              <a:rPr lang="en-US" dirty="0" smtClean="0"/>
              <a:t>a </a:t>
            </a:r>
            <a:r>
              <a:rPr lang="en-US" dirty="0" smtClean="0"/>
              <a:t>rule, </a:t>
            </a:r>
            <a:r>
              <a:rPr lang="en-US" dirty="0" smtClean="0"/>
              <a:t>the </a:t>
            </a:r>
            <a:r>
              <a:rPr lang="en-US" dirty="0" smtClean="0"/>
              <a:t>delayed initial surgical </a:t>
            </a:r>
            <a:r>
              <a:rPr lang="en-US" dirty="0" smtClean="0"/>
              <a:t>debridement results in </a:t>
            </a:r>
            <a:r>
              <a:rPr lang="en-US" dirty="0" smtClean="0"/>
              <a:t>formation of </a:t>
            </a:r>
            <a:r>
              <a:rPr lang="en-US" dirty="0" smtClean="0"/>
              <a:t>hypertrophic and </a:t>
            </a:r>
            <a:r>
              <a:rPr lang="en-US" dirty="0" err="1" smtClean="0"/>
              <a:t>keloid</a:t>
            </a:r>
            <a:r>
              <a:rPr lang="en-US" dirty="0" smtClean="0"/>
              <a:t> scars </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Tarek A Abulezz</a:t>
            </a:r>
            <a:r>
              <a:rPr lang="en-US" sz="1200" smtClean="0">
                <a:solidFill>
                  <a:srgbClr val="FFFFFF"/>
                </a:solidFill>
                <a:latin typeface="Tahoma" pitchFamily="34" charset="0"/>
              </a:rPr>
              <a:t> </a:t>
            </a:r>
            <a:r>
              <a:rPr lang="en-US" smtClean="0">
                <a:solidFill>
                  <a:srgbClr val="FFFFFF"/>
                </a:solidFill>
              </a:rPr>
              <a:t>MD</a:t>
            </a:r>
            <a:endParaRPr lang="en-US">
              <a:solidFill>
                <a:srgbClr val="FFFFFF"/>
              </a:solidFill>
            </a:endParaRPr>
          </a:p>
        </p:txBody>
      </p:sp>
    </p:spTree>
  </p:cSld>
  <p:clrMapOvr>
    <a:masterClrMapping/>
  </p:clrMapOvr>
</p:sld>
</file>

<file path=ppt/theme/theme1.xml><?xml version="1.0" encoding="utf-8"?>
<a:theme xmlns:a="http://schemas.openxmlformats.org/drawingml/2006/main" name="3_Slit">
  <a:themeElements>
    <a:clrScheme name="3_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3_Slit">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3_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3_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3_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3_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3_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3_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3_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3_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88</TotalTime>
  <Words>1530</Words>
  <Application>Microsoft Office PowerPoint</Application>
  <PresentationFormat>On-screen Show (4:3)</PresentationFormat>
  <Paragraphs>184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3_Slit</vt:lpstr>
      <vt:lpstr>Hypertrophic Scars and Keloids</vt:lpstr>
      <vt:lpstr>Slide 2</vt:lpstr>
      <vt:lpstr>Slide 3</vt:lpstr>
      <vt:lpstr>Introduction</vt:lpstr>
      <vt:lpstr>Introduction</vt:lpstr>
      <vt:lpstr>Surgical excision</vt:lpstr>
      <vt:lpstr>Surgical excision</vt:lpstr>
      <vt:lpstr>Surgical excision</vt:lpstr>
      <vt:lpstr>Prevention</vt:lpstr>
      <vt:lpstr>Prevention</vt:lpstr>
      <vt:lpstr>Prevention</vt:lpstr>
      <vt:lpstr>Keloid Vs Hypertrophic Scar</vt:lpstr>
      <vt:lpstr>Keloid Vs Hypertrophic Scar</vt:lpstr>
      <vt:lpstr>Dermaroller Collagen induction therapy</vt:lpstr>
      <vt:lpstr>Dermaroller Collagen induction therapy</vt:lpstr>
      <vt:lpstr>Fluorouracil,  Bleomycin</vt:lpstr>
      <vt:lpstr>Fluorouracil,  Bleomycin</vt:lpstr>
      <vt:lpstr>Fluorouracil,  Bleomycin: side effects </vt:lpstr>
      <vt:lpstr>Dermabrasion</vt:lpstr>
      <vt:lpstr>Dermabrasion</vt:lpstr>
      <vt:lpstr>Dermabrasion</vt:lpstr>
      <vt:lpstr>Compression Therapy</vt:lpstr>
      <vt:lpstr> Compression Therapy: Side effects</vt:lpstr>
      <vt:lpstr>Silicone containing substances </vt:lpstr>
      <vt:lpstr>Silicone containing substances </vt:lpstr>
      <vt:lpstr>Silicone containing substances </vt:lpstr>
      <vt:lpstr>Cryosurgery</vt:lpstr>
      <vt:lpstr>Cryosurgery</vt:lpstr>
      <vt:lpstr>Cryosurgery</vt:lpstr>
      <vt:lpstr>Cryosurgery</vt:lpstr>
      <vt:lpstr>Cryosurgery:  Contraindications, Side Effects, Complications</vt:lpstr>
      <vt:lpstr>Radiation</vt:lpstr>
      <vt:lpstr>Relapse Prevention Measures</vt:lpstr>
      <vt:lpstr>Relapse Prevention Measures</vt:lpstr>
      <vt:lpstr>Relapse Prevention Measures</vt:lpstr>
      <vt:lpstr>AntiHistamines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Hypertrophic Scars and Keloids</dc:title>
  <dc:creator>Cln</dc:creator>
  <cp:lastModifiedBy>Cln</cp:lastModifiedBy>
  <cp:revision>19</cp:revision>
  <dcterms:created xsi:type="dcterms:W3CDTF">2016-07-13T16:53:15Z</dcterms:created>
  <dcterms:modified xsi:type="dcterms:W3CDTF">2016-07-13T18:21:35Z</dcterms:modified>
</cp:coreProperties>
</file>